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I am Cristiane Melchior from LUT University. This extended abstract presents a systematic literature review of computational approaches to propaganda detection on social media, in the era of generative AI.</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Finding III: a theoretical deficit — many studies use no formal definition of propaganda. Finding IV: platform and geographic bias — X dominates, TikTok is almost absent, and data is mostly English and Western.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Together these findings reveal a structural mismatch. They connect to the EU AI Act on validity and non-discrimination, and to transparency requirements. We recommend three actions: adopt LLMs and multimodal analysis, build platform-native datasets, and collaborate across disciplines.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conclusion, this is the first comprehensive synthesis of computational propaganda detection on social media. It exposes a lag, a tension, and a deficit. The roadmap toward theory-informed, multimodal, explainable systems is an operational necessity.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I welcome your questions and discussion.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Social media has changed the scale and speed of propaganda. Generative AI shifts the threat from overt falsehoods to subtle narratives. Defenses are studied in isolation. Three research questions guide the review.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work makes three contributions: a taxonomy, the identification of structural weaknesses, and a strategic roadmap.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followed an established SLR protocol across seven databases. From 263 records we removed 124 duplicates, applied five exclusion criteria, and reached a final corpus of 60 articles. All passed a 12-point quality assessment, mean 10.2.</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organize the field with a taxonomy. From the root — propaganda articles using computational methods — it branches into three subtopics: computational methods, propaganda conceptualizations, and task formulation. The next three slides expand each branch.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branch, computational methods, has three categories: technique category, specific models, and the preprocessing pipeline.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branch, propaganda conceptualizations, covers how propaganda is defined, the theoretical framework used, and the propaganda techniques studied.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branch, task formulation, defines the classification type, the detection granularity, and how studies are evaluated.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Finding I: a methodological lag — LLMs appear in only 13% of studies. Finding II: a proxy tension — most datasets are used once, and the most reused are news-based, not social-media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gradFill rotWithShape="1">
            <a:gsLst>
              <a:gs pos="0">
                <a:srgbClr val="3A8587">
                  <a:alpha val="100000"/>
                </a:srgbClr>
              </a:gs>
              <a:gs pos="55000">
                <a:srgbClr val="265F61">
                  <a:alpha val="100000"/>
                </a:srgbClr>
              </a:gs>
              <a:gs pos="100000">
                <a:srgbClr val="1C4A4C">
                  <a:alpha val="100000"/>
                </a:srgbClr>
              </a:gs>
            </a:gsLst>
            <a:path path="circle">
              <a:fillToRect l="80000" t="0" r="20000" b="100000"/>
            </a:path>
          </a:gradFill>
          <a:ln/>
        </p:spPr>
      </p:sp>
      <p:sp>
        <p:nvSpPr>
          <p:cNvPr id="3" name="Shape 1"/>
          <p:cNvSpPr/>
          <p:nvPr/>
        </p:nvSpPr>
        <p:spPr>
          <a:xfrm>
            <a:off x="609600" y="514350"/>
            <a:ext cx="800100" cy="800100"/>
          </a:xfrm>
          <a:prstGeom prst="roundRect">
            <a:avLst>
              <a:gd name="adj" fmla="val 11905"/>
            </a:avLst>
          </a:prstGeom>
          <a:solidFill>
            <a:srgbClr val="FFFFFF"/>
          </a:solidFill>
          <a:ln/>
          <a:effectLst>
            <a:outerShdw sx="100000" sy="100000" kx="0" ky="0" algn="bl" rotWithShape="0" blurRad="152400" dist="38100" dir="5400000">
              <a:srgbClr val="000000">
                <a:alpha val="25000"/>
              </a:srgbClr>
            </a:outerShdw>
          </a:effectLst>
        </p:spPr>
      </p:sp>
      <p:pic>
        <p:nvPicPr>
          <p:cNvPr id="4" name="Image 0" descr="preencoded.png">    </p:cNvPr>
          <p:cNvPicPr>
            <a:picLocks noChangeAspect="1"/>
          </p:cNvPicPr>
          <p:nvPr/>
        </p:nvPicPr>
        <p:blipFill>
          <a:blip r:embed="rId1"/>
          <a:srcRect l="0" r="0" t="0" b="0"/>
          <a:stretch/>
        </p:blipFill>
        <p:spPr>
          <a:xfrm>
            <a:off x="685800" y="590550"/>
            <a:ext cx="647700" cy="647700"/>
          </a:xfrm>
          <a:prstGeom prst="rect">
            <a:avLst/>
          </a:prstGeom>
        </p:spPr>
      </p:pic>
      <p:sp>
        <p:nvSpPr>
          <p:cNvPr id="5" name="Text 2"/>
          <p:cNvSpPr/>
          <p:nvPr/>
        </p:nvSpPr>
        <p:spPr>
          <a:xfrm>
            <a:off x="9741322" y="733425"/>
            <a:ext cx="1841078" cy="400050"/>
          </a:xfrm>
          <a:prstGeom prst="rect">
            <a:avLst/>
          </a:prstGeom>
          <a:noFill/>
          <a:ln/>
        </p:spPr>
        <p:txBody>
          <a:bodyPr wrap="square" lIns="25400" tIns="25400" rIns="25400" bIns="25400" rtlCol="0" anchor="t">
            <a:normAutofit/>
          </a:bodyPr>
          <a:lstStyle/>
          <a:p>
            <a:pPr algn="r" indent="0" marL="0">
              <a:buNone/>
            </a:pPr>
            <a:r>
              <a:rPr lang="en-US" sz="1200" b="1" spc="30" kern="0" dirty="0">
                <a:solidFill>
                  <a:srgbClr val="D8F1F0"/>
                </a:solidFill>
                <a:latin typeface="Arial" pitchFamily="34" charset="0"/>
                <a:ea typeface="Arial" pitchFamily="34" charset="-122"/>
                <a:cs typeface="Arial" pitchFamily="34" charset="-120"/>
              </a:rPr>
              <a:t>AIMedia 2026 </a:t>
            </a:r>
            <a:pPr algn="r" indent="0" marL="0">
              <a:buNone/>
            </a:pPr>
            <a:r>
              <a:rPr lang="en-US" sz="1200" spc="30" kern="0" dirty="0">
                <a:solidFill>
                  <a:srgbClr val="ADD6D4"/>
                </a:solidFill>
                <a:latin typeface="Arial" pitchFamily="34" charset="0"/>
                <a:ea typeface="Arial" pitchFamily="34" charset="-122"/>
                <a:cs typeface="Arial" pitchFamily="34" charset="-120"/>
              </a:rPr>
              <a:t>Nice, France · July 2026</a:t>
            </a:r>
            <a:endParaRPr lang="en-US" sz="1200" dirty="0"/>
          </a:p>
        </p:txBody>
      </p:sp>
      <p:sp>
        <p:nvSpPr>
          <p:cNvPr id="6" name="Shape 3"/>
          <p:cNvSpPr/>
          <p:nvPr/>
        </p:nvSpPr>
        <p:spPr>
          <a:xfrm>
            <a:off x="609600" y="2702421"/>
            <a:ext cx="5028456" cy="19050"/>
          </a:xfrm>
          <a:prstGeom prst="rect">
            <a:avLst/>
          </a:prstGeom>
          <a:solidFill>
            <a:srgbClr val="FFF200"/>
          </a:solidFill>
          <a:ln/>
        </p:spPr>
      </p:sp>
      <p:sp>
        <p:nvSpPr>
          <p:cNvPr id="7" name="Text 4"/>
          <p:cNvSpPr/>
          <p:nvPr/>
        </p:nvSpPr>
        <p:spPr>
          <a:xfrm>
            <a:off x="609600" y="2478584"/>
            <a:ext cx="5179310" cy="204788"/>
          </a:xfrm>
          <a:prstGeom prst="rect">
            <a:avLst/>
          </a:prstGeom>
          <a:noFill/>
          <a:ln/>
        </p:spPr>
        <p:txBody>
          <a:bodyPr wrap="square" lIns="25400" tIns="25400" rIns="25400" bIns="25400" rtlCol="0" anchor="t">
            <a:normAutofit/>
          </a:bodyPr>
          <a:lstStyle/>
          <a:p>
            <a:pPr algn="l" indent="0" marL="0">
              <a:buNone/>
            </a:pPr>
            <a:r>
              <a:rPr lang="en-US" sz="1125" b="1" spc="150" kern="0" dirty="0">
                <a:solidFill>
                  <a:srgbClr val="FFF200"/>
                </a:solidFill>
                <a:latin typeface="Arial" pitchFamily="34" charset="0"/>
                <a:ea typeface="Arial" pitchFamily="34" charset="-122"/>
                <a:cs typeface="Arial" pitchFamily="34" charset="-120"/>
              </a:rPr>
              <a:t>EXTENDED ABSTRACT · SYSTEMATIC LITERATURE REVIEW</a:t>
            </a:r>
            <a:endParaRPr lang="en-US" sz="1125" dirty="0"/>
          </a:p>
        </p:txBody>
      </p:sp>
      <p:sp>
        <p:nvSpPr>
          <p:cNvPr id="8" name="Text 5"/>
          <p:cNvSpPr/>
          <p:nvPr/>
        </p:nvSpPr>
        <p:spPr>
          <a:xfrm>
            <a:off x="609600" y="2950071"/>
            <a:ext cx="10203180" cy="1107877"/>
          </a:xfrm>
          <a:prstGeom prst="rect">
            <a:avLst/>
          </a:prstGeom>
          <a:noFill/>
          <a:ln/>
        </p:spPr>
        <p:txBody>
          <a:bodyPr wrap="square" lIns="25400" tIns="25400" rIns="25400" bIns="25400" rtlCol="0" anchor="t">
            <a:normAutofit/>
          </a:bodyPr>
          <a:lstStyle/>
          <a:p>
            <a:pPr algn="l" indent="0" marL="0">
              <a:lnSpc>
                <a:spcPct val="108000"/>
              </a:lnSpc>
              <a:buNone/>
            </a:pPr>
            <a:r>
              <a:rPr lang="en-US" sz="3900" b="1" spc="15" kern="0" dirty="0">
                <a:solidFill>
                  <a:srgbClr val="FFFFFF"/>
                </a:solidFill>
                <a:latin typeface="Arial" pitchFamily="34" charset="0"/>
                <a:ea typeface="Arial" pitchFamily="34" charset="-122"/>
                <a:cs typeface="Arial" pitchFamily="34" charset="-120"/>
              </a:rPr>
              <a:t>Propaganda Detection Meets Generative AI</a:t>
            </a:r>
            <a:endParaRPr lang="en-US" sz="3900" dirty="0"/>
          </a:p>
        </p:txBody>
      </p:sp>
      <p:sp>
        <p:nvSpPr>
          <p:cNvPr id="9" name="Text 6"/>
          <p:cNvSpPr/>
          <p:nvPr/>
        </p:nvSpPr>
        <p:spPr>
          <a:xfrm>
            <a:off x="609600" y="4210348"/>
            <a:ext cx="10896600" cy="359569"/>
          </a:xfrm>
          <a:prstGeom prst="rect">
            <a:avLst/>
          </a:prstGeom>
          <a:noFill/>
          <a:ln/>
        </p:spPr>
        <p:txBody>
          <a:bodyPr wrap="square" lIns="25400" tIns="25400" rIns="25400" bIns="25400" rtlCol="0" anchor="t">
            <a:normAutofit/>
          </a:bodyPr>
          <a:lstStyle/>
          <a:p>
            <a:pPr algn="l" indent="0" marL="0">
              <a:lnSpc>
                <a:spcPct val="135000"/>
              </a:lnSpc>
              <a:buNone/>
            </a:pPr>
            <a:r>
              <a:rPr lang="en-US" sz="1875" dirty="0">
                <a:solidFill>
                  <a:srgbClr val="E4F4F3"/>
                </a:solidFill>
                <a:latin typeface="Arial" pitchFamily="34" charset="0"/>
                <a:ea typeface="Arial" pitchFamily="34" charset="-122"/>
                <a:cs typeface="Arial" pitchFamily="34" charset="-120"/>
              </a:rPr>
              <a:t>A Systematic Review of Computational Approaches on Social Media</a:t>
            </a:r>
            <a:endParaRPr lang="en-US" sz="1875" dirty="0"/>
          </a:p>
        </p:txBody>
      </p:sp>
      <p:sp>
        <p:nvSpPr>
          <p:cNvPr id="10" name="Shape 7"/>
          <p:cNvSpPr/>
          <p:nvPr/>
        </p:nvSpPr>
        <p:spPr>
          <a:xfrm>
            <a:off x="609600" y="5686425"/>
            <a:ext cx="10972800" cy="9525"/>
          </a:xfrm>
          <a:prstGeom prst="rect">
            <a:avLst/>
          </a:prstGeom>
          <a:solidFill>
            <a:srgbClr val="FFFFFF">
              <a:alpha val="25000"/>
            </a:srgbClr>
          </a:solidFill>
          <a:ln/>
        </p:spPr>
      </p:sp>
      <p:sp>
        <p:nvSpPr>
          <p:cNvPr id="11" name="Text 8"/>
          <p:cNvSpPr/>
          <p:nvPr/>
        </p:nvSpPr>
        <p:spPr>
          <a:xfrm>
            <a:off x="609600" y="5886450"/>
            <a:ext cx="5402788" cy="285750"/>
          </a:xfrm>
          <a:prstGeom prst="rect">
            <a:avLst/>
          </a:prstGeom>
          <a:noFill/>
          <a:ln/>
        </p:spPr>
        <p:txBody>
          <a:bodyPr wrap="square" lIns="25400" tIns="25400" rIns="25400" bIns="25400" rtlCol="0" anchor="t">
            <a:normAutofit/>
          </a:bodyPr>
          <a:lstStyle/>
          <a:p>
            <a:pPr algn="l" indent="0" marL="0">
              <a:buNone/>
            </a:pPr>
            <a:r>
              <a:rPr lang="en-US" sz="1650" b="1" dirty="0">
                <a:solidFill>
                  <a:srgbClr val="FFFFFF"/>
                </a:solidFill>
                <a:latin typeface="Arial" pitchFamily="34" charset="0"/>
                <a:ea typeface="Arial" pitchFamily="34" charset="-122"/>
                <a:cs typeface="Arial" pitchFamily="34" charset="-120"/>
              </a:rPr>
              <a:t>Cristiane Melchior</a:t>
            </a:r>
            <a:endParaRPr lang="en-US" sz="1650" dirty="0"/>
          </a:p>
        </p:txBody>
      </p:sp>
      <p:sp>
        <p:nvSpPr>
          <p:cNvPr id="12" name="Text 9"/>
          <p:cNvSpPr/>
          <p:nvPr/>
        </p:nvSpPr>
        <p:spPr>
          <a:xfrm>
            <a:off x="609600" y="6162675"/>
            <a:ext cx="5402788" cy="219075"/>
          </a:xfrm>
          <a:prstGeom prst="rect">
            <a:avLst/>
          </a:prstGeom>
          <a:noFill/>
          <a:ln/>
        </p:spPr>
        <p:txBody>
          <a:bodyPr wrap="square" lIns="25400" tIns="25400" rIns="25400" bIns="25400" rtlCol="0" anchor="t">
            <a:normAutofit/>
          </a:bodyPr>
          <a:lstStyle/>
          <a:p>
            <a:pPr algn="l" indent="0" marL="0">
              <a:buNone/>
            </a:pPr>
            <a:r>
              <a:rPr lang="en-US" sz="1200" dirty="0">
                <a:solidFill>
                  <a:srgbClr val="CDEAE8"/>
                </a:solidFill>
                <a:latin typeface="Arial" pitchFamily="34" charset="0"/>
                <a:ea typeface="Arial" pitchFamily="34" charset="-122"/>
                <a:cs typeface="Arial" pitchFamily="34" charset="-120"/>
              </a:rPr>
              <a:t>Department of Social Sciences · LUT University · Lappeenranta, Finland</a:t>
            </a:r>
            <a:endParaRPr lang="en-US" sz="1200" dirty="0"/>
          </a:p>
        </p:txBody>
      </p:sp>
      <p:sp>
        <p:nvSpPr>
          <p:cNvPr id="13" name="Text 10"/>
          <p:cNvSpPr/>
          <p:nvPr/>
        </p:nvSpPr>
        <p:spPr>
          <a:xfrm>
            <a:off x="10013007" y="6176963"/>
            <a:ext cx="1726332" cy="204787"/>
          </a:xfrm>
          <a:prstGeom prst="rect">
            <a:avLst/>
          </a:prstGeom>
          <a:noFill/>
          <a:ln/>
        </p:spPr>
        <p:txBody>
          <a:bodyPr wrap="square" lIns="25400" tIns="25400" rIns="25400" bIns="25400" rtlCol="0" anchor="t">
            <a:normAutofit/>
          </a:bodyPr>
          <a:lstStyle/>
          <a:p>
            <a:pPr algn="l" indent="0" marL="0">
              <a:buNone/>
            </a:pPr>
            <a:r>
              <a:rPr lang="en-US" sz="1125" dirty="0">
                <a:solidFill>
                  <a:srgbClr val="ADD6D4"/>
                </a:solidFill>
                <a:latin typeface="Arial" pitchFamily="34" charset="0"/>
                <a:ea typeface="Arial" pitchFamily="34" charset="-122"/>
                <a:cs typeface="Arial" pitchFamily="34" charset="-120"/>
              </a:rPr>
              <a:t>cristiane.melchior@lut.fi</a:t>
            </a:r>
            <a:endParaRPr lang="en-US" sz="1125"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2000" cy="990600"/>
          </a:xfrm>
          <a:prstGeom prst="rect">
            <a:avLst/>
          </a:prstGeom>
          <a:gradFill rotWithShape="1">
            <a:gsLst>
              <a:gs pos="0">
                <a:srgbClr val="265F61">
                  <a:alpha val="100000"/>
                </a:srgbClr>
              </a:gs>
              <a:gs pos="100000">
                <a:srgbClr val="3A8587">
                  <a:alpha val="100000"/>
                </a:srgbClr>
              </a:gs>
            </a:gsLst>
            <a:lin ang="2700000" scaled="0"/>
          </a:gradFill>
          <a:ln/>
        </p:spPr>
      </p:sp>
      <p:sp>
        <p:nvSpPr>
          <p:cNvPr id="3" name="Shape 1"/>
          <p:cNvSpPr/>
          <p:nvPr/>
        </p:nvSpPr>
        <p:spPr>
          <a:xfrm>
            <a:off x="0" y="952500"/>
            <a:ext cx="12192000" cy="38100"/>
          </a:xfrm>
          <a:prstGeom prst="rect">
            <a:avLst/>
          </a:prstGeom>
          <a:solidFill>
            <a:srgbClr val="FFF200"/>
          </a:solidFill>
          <a:ln/>
        </p:spPr>
      </p:sp>
      <p:sp>
        <p:nvSpPr>
          <p:cNvPr id="4" name="Shape 2"/>
          <p:cNvSpPr/>
          <p:nvPr/>
        </p:nvSpPr>
        <p:spPr>
          <a:xfrm>
            <a:off x="419100" y="142875"/>
            <a:ext cx="666750" cy="666750"/>
          </a:xfrm>
          <a:prstGeom prst="roundRect">
            <a:avLst>
              <a:gd name="adj" fmla="val 11429"/>
            </a:avLst>
          </a:prstGeom>
          <a:solidFill>
            <a:srgbClr val="FFFFFF"/>
          </a:solidFill>
          <a:ln/>
        </p:spPr>
      </p:sp>
      <p:pic>
        <p:nvPicPr>
          <p:cNvPr id="5" name="Image 0" descr="preencoded.png">    </p:cNvPr>
          <p:cNvPicPr>
            <a:picLocks noChangeAspect="1"/>
          </p:cNvPicPr>
          <p:nvPr/>
        </p:nvPicPr>
        <p:blipFill>
          <a:blip r:embed="rId1"/>
          <a:srcRect l="0" r="0" t="0" b="0"/>
          <a:stretch/>
        </p:blipFill>
        <p:spPr>
          <a:xfrm>
            <a:off x="485775" y="209550"/>
            <a:ext cx="533400" cy="533400"/>
          </a:xfrm>
          <a:prstGeom prst="rect">
            <a:avLst/>
          </a:prstGeom>
        </p:spPr>
      </p:pic>
      <p:sp>
        <p:nvSpPr>
          <p:cNvPr id="6" name="Text 3"/>
          <p:cNvSpPr/>
          <p:nvPr/>
        </p:nvSpPr>
        <p:spPr>
          <a:xfrm>
            <a:off x="1257300" y="307181"/>
            <a:ext cx="10392534" cy="376238"/>
          </a:xfrm>
          <a:prstGeom prst="rect">
            <a:avLst/>
          </a:prstGeom>
          <a:noFill/>
          <a:ln/>
          <a:effectLst>
            <a:outerShdw sx="100000" sy="100000" kx="0" ky="0" algn="bl" rotWithShape="0" blurRad="19050" dist="9525" dir="5400000">
              <a:srgbClr val="000000">
                <a:alpha val="28000"/>
              </a:srgbClr>
            </a:outerShdw>
          </a:effectLst>
        </p:spPr>
        <p:txBody>
          <a:bodyPr wrap="square" lIns="25400" tIns="25400" rIns="25400" bIns="25400" rtlCol="0" anchor="t">
            <a:normAutofit/>
          </a:bodyPr>
          <a:lstStyle/>
          <a:p>
            <a:pPr algn="l" indent="0" marL="0">
              <a:buNone/>
            </a:pPr>
            <a:r>
              <a:rPr lang="en-US" sz="2250" b="1" dirty="0">
                <a:solidFill>
                  <a:srgbClr val="FFF200"/>
                </a:solidFill>
                <a:latin typeface="Arial" pitchFamily="34" charset="0"/>
                <a:ea typeface="Arial" pitchFamily="34" charset="-122"/>
                <a:cs typeface="Arial" pitchFamily="34" charset="-120"/>
              </a:rPr>
              <a:t>Key Findings </a:t>
            </a:r>
            <a:pPr algn="l" indent="0" marL="0">
              <a:buNone/>
            </a:pPr>
            <a:r>
              <a:rPr lang="en-US" sz="1350" b="1" dirty="0">
                <a:solidFill>
                  <a:srgbClr val="D8F1F0"/>
                </a:solidFill>
                <a:latin typeface="Arial" pitchFamily="34" charset="0"/>
                <a:ea typeface="Arial" pitchFamily="34" charset="-122"/>
                <a:cs typeface="Arial" pitchFamily="34" charset="-120"/>
              </a:rPr>
              <a:t>(2 of 2)</a:t>
            </a:r>
            <a:endParaRPr lang="en-US" sz="2250" dirty="0"/>
          </a:p>
        </p:txBody>
      </p:sp>
      <p:sp>
        <p:nvSpPr>
          <p:cNvPr id="7" name="Text 4"/>
          <p:cNvSpPr/>
          <p:nvPr/>
        </p:nvSpPr>
        <p:spPr>
          <a:xfrm>
            <a:off x="10800308" y="397669"/>
            <a:ext cx="972592" cy="195263"/>
          </a:xfrm>
          <a:prstGeom prst="rect">
            <a:avLst/>
          </a:prstGeom>
          <a:noFill/>
          <a:ln/>
        </p:spPr>
        <p:txBody>
          <a:bodyPr wrap="square" lIns="25400" tIns="25400" rIns="25400" bIns="25400" rtlCol="0" anchor="t">
            <a:normAutofit/>
          </a:bodyPr>
          <a:lstStyle/>
          <a:p>
            <a:pPr algn="r" indent="0" marL="0">
              <a:buNone/>
            </a:pPr>
            <a:r>
              <a:rPr lang="en-US" sz="1050" b="1" dirty="0">
                <a:solidFill>
                  <a:srgbClr val="E4F4F3"/>
                </a:solidFill>
                <a:latin typeface="Arial" pitchFamily="34" charset="0"/>
                <a:ea typeface="Arial" pitchFamily="34" charset="-122"/>
                <a:cs typeface="Arial" pitchFamily="34" charset="-120"/>
              </a:rPr>
              <a:t>AIMedia 2026</a:t>
            </a:r>
            <a:endParaRPr lang="en-US" sz="1050" dirty="0"/>
          </a:p>
        </p:txBody>
      </p:sp>
      <p:sp>
        <p:nvSpPr>
          <p:cNvPr id="8" name="Shape 5"/>
          <p:cNvSpPr/>
          <p:nvPr/>
        </p:nvSpPr>
        <p:spPr>
          <a:xfrm>
            <a:off x="571500" y="1409700"/>
            <a:ext cx="11049000" cy="2343150"/>
          </a:xfrm>
          <a:prstGeom prst="roundRect">
            <a:avLst>
              <a:gd name="adj" fmla="val 4065"/>
            </a:avLst>
          </a:prstGeom>
          <a:solidFill>
            <a:srgbClr val="F3F8F8"/>
          </a:solidFill>
          <a:ln/>
        </p:spPr>
      </p:sp>
      <p:sp>
        <p:nvSpPr>
          <p:cNvPr id="9" name="Shape 6"/>
          <p:cNvSpPr/>
          <p:nvPr/>
        </p:nvSpPr>
        <p:spPr>
          <a:xfrm>
            <a:off x="571500" y="1409700"/>
            <a:ext cx="76200" cy="2343150"/>
          </a:xfrm>
          <a:prstGeom prst="rect">
            <a:avLst/>
          </a:prstGeom>
          <a:solidFill>
            <a:srgbClr val="CF3327"/>
          </a:solidFill>
          <a:ln/>
        </p:spPr>
      </p:sp>
      <p:sp>
        <p:nvSpPr>
          <p:cNvPr id="10" name="Text 7"/>
          <p:cNvSpPr/>
          <p:nvPr/>
        </p:nvSpPr>
        <p:spPr>
          <a:xfrm>
            <a:off x="919163" y="2078831"/>
            <a:ext cx="1990725" cy="781050"/>
          </a:xfrm>
          <a:prstGeom prst="rect">
            <a:avLst/>
          </a:prstGeom>
          <a:noFill/>
          <a:ln/>
        </p:spPr>
        <p:txBody>
          <a:bodyPr wrap="square" lIns="25400" tIns="25400" rIns="25400" bIns="25400" rtlCol="0" anchor="t">
            <a:normAutofit/>
          </a:bodyPr>
          <a:lstStyle/>
          <a:p>
            <a:pPr algn="ctr" indent="0" marL="0">
              <a:lnSpc>
                <a:spcPct val="100000"/>
              </a:lnSpc>
              <a:buNone/>
            </a:pPr>
            <a:r>
              <a:rPr lang="en-US" sz="5850" b="1" dirty="0">
                <a:solidFill>
                  <a:srgbClr val="CF3327"/>
                </a:solidFill>
                <a:latin typeface="Arial" pitchFamily="34" charset="0"/>
                <a:ea typeface="Arial" pitchFamily="34" charset="-122"/>
                <a:cs typeface="Arial" pitchFamily="34" charset="-120"/>
              </a:rPr>
              <a:t>28%</a:t>
            </a:r>
            <a:endParaRPr lang="en-US" sz="5850" dirty="0"/>
          </a:p>
        </p:txBody>
      </p:sp>
      <p:sp>
        <p:nvSpPr>
          <p:cNvPr id="11" name="Text 8"/>
          <p:cNvSpPr/>
          <p:nvPr/>
        </p:nvSpPr>
        <p:spPr>
          <a:xfrm>
            <a:off x="919163" y="2878931"/>
            <a:ext cx="1990725" cy="242888"/>
          </a:xfrm>
          <a:prstGeom prst="rect">
            <a:avLst/>
          </a:prstGeom>
          <a:noFill/>
          <a:ln/>
        </p:spPr>
        <p:txBody>
          <a:bodyPr wrap="square" lIns="25400" tIns="25400" rIns="25400" bIns="25400" rtlCol="0" anchor="t">
            <a:normAutofit/>
          </a:bodyPr>
          <a:lstStyle/>
          <a:p>
            <a:pPr algn="ctr" indent="0" marL="0">
              <a:buNone/>
            </a:pPr>
            <a:r>
              <a:rPr lang="en-US" sz="1350" dirty="0">
                <a:solidFill>
                  <a:srgbClr val="3C4A4A"/>
                </a:solidFill>
                <a:latin typeface="Arial" pitchFamily="34" charset="0"/>
                <a:ea typeface="Arial" pitchFamily="34" charset="-122"/>
                <a:cs typeface="Arial" pitchFamily="34" charset="-120"/>
              </a:rPr>
              <a:t>no definition (n=17)</a:t>
            </a:r>
            <a:endParaRPr lang="en-US" sz="1350" dirty="0"/>
          </a:p>
        </p:txBody>
      </p:sp>
      <p:sp>
        <p:nvSpPr>
          <p:cNvPr id="12" name="Text 9"/>
          <p:cNvSpPr/>
          <p:nvPr/>
        </p:nvSpPr>
        <p:spPr>
          <a:xfrm>
            <a:off x="3124200" y="1890713"/>
            <a:ext cx="8947785" cy="338138"/>
          </a:xfrm>
          <a:prstGeom prst="rect">
            <a:avLst/>
          </a:prstGeom>
          <a:noFill/>
          <a:ln/>
        </p:spPr>
        <p:txBody>
          <a:bodyPr wrap="square" lIns="25400" tIns="25400" rIns="25400" bIns="25400" rtlCol="0" anchor="t">
            <a:normAutofit/>
          </a:bodyPr>
          <a:lstStyle/>
          <a:p>
            <a:pPr algn="l" indent="0" marL="0">
              <a:buNone/>
            </a:pPr>
            <a:r>
              <a:rPr lang="en-US" sz="2025" b="1" dirty="0">
                <a:solidFill>
                  <a:srgbClr val="265F61"/>
                </a:solidFill>
                <a:latin typeface="Arial" pitchFamily="34" charset="0"/>
                <a:ea typeface="Arial" pitchFamily="34" charset="-122"/>
                <a:cs typeface="Arial" pitchFamily="34" charset="-120"/>
              </a:rPr>
              <a:t>Finding III — Theoretical deficit</a:t>
            </a:r>
            <a:endParaRPr lang="en-US" sz="2025" dirty="0"/>
          </a:p>
        </p:txBody>
      </p:sp>
      <p:sp>
        <p:nvSpPr>
          <p:cNvPr id="13" name="Text 10"/>
          <p:cNvSpPr/>
          <p:nvPr/>
        </p:nvSpPr>
        <p:spPr>
          <a:xfrm>
            <a:off x="3124200" y="2286000"/>
            <a:ext cx="8378381" cy="1023938"/>
          </a:xfrm>
          <a:prstGeom prst="rect">
            <a:avLst/>
          </a:prstGeom>
          <a:noFill/>
          <a:ln/>
        </p:spPr>
        <p:txBody>
          <a:bodyPr wrap="square" lIns="25400" tIns="25400" rIns="25400" bIns="25400" rtlCol="0" anchor="t">
            <a:normAutofit/>
          </a:bodyPr>
          <a:lstStyle/>
          <a:p>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28% of studies operationalize propaganda with </a:t>
            </a:r>
            <a:pPr algn="l" indent="0" marL="0">
              <a:lnSpc>
                <a:spcPct val="150000"/>
              </a:lnSpc>
              <a:buNone/>
            </a:pPr>
            <a:r>
              <a:rPr lang="en-US" sz="1725" b="1" dirty="0">
                <a:solidFill>
                  <a:srgbClr val="1F2D2D"/>
                </a:solidFill>
                <a:latin typeface="Arial" pitchFamily="34" charset="0"/>
                <a:ea typeface="Arial" pitchFamily="34" charset="-122"/>
                <a:cs typeface="Arial" pitchFamily="34" charset="-120"/>
              </a:rPr>
              <a:t>no formal definition </a:t>
            </a:r>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 only 5% (n=3) anchor detection in established communication or persuasion theory. Black-box classifiers on undefined targets cannot be deployed responsibly.</a:t>
            </a:r>
            <a:endParaRPr lang="en-US" sz="1725" dirty="0"/>
          </a:p>
        </p:txBody>
      </p:sp>
      <p:sp>
        <p:nvSpPr>
          <p:cNvPr id="14" name="Shape 11"/>
          <p:cNvSpPr/>
          <p:nvPr/>
        </p:nvSpPr>
        <p:spPr>
          <a:xfrm>
            <a:off x="571500" y="4095750"/>
            <a:ext cx="11049000" cy="2343150"/>
          </a:xfrm>
          <a:prstGeom prst="roundRect">
            <a:avLst>
              <a:gd name="adj" fmla="val 4065"/>
            </a:avLst>
          </a:prstGeom>
          <a:solidFill>
            <a:srgbClr val="F3F8F8"/>
          </a:solidFill>
          <a:ln/>
        </p:spPr>
      </p:sp>
      <p:sp>
        <p:nvSpPr>
          <p:cNvPr id="15" name="Shape 12"/>
          <p:cNvSpPr/>
          <p:nvPr/>
        </p:nvSpPr>
        <p:spPr>
          <a:xfrm>
            <a:off x="571500" y="4095750"/>
            <a:ext cx="76200" cy="2343150"/>
          </a:xfrm>
          <a:prstGeom prst="rect">
            <a:avLst/>
          </a:prstGeom>
          <a:solidFill>
            <a:srgbClr val="CF3327"/>
          </a:solidFill>
          <a:ln/>
        </p:spPr>
      </p:sp>
      <p:sp>
        <p:nvSpPr>
          <p:cNvPr id="16" name="Text 13"/>
          <p:cNvSpPr/>
          <p:nvPr/>
        </p:nvSpPr>
        <p:spPr>
          <a:xfrm>
            <a:off x="919163" y="4662488"/>
            <a:ext cx="1990725" cy="781050"/>
          </a:xfrm>
          <a:prstGeom prst="rect">
            <a:avLst/>
          </a:prstGeom>
          <a:noFill/>
          <a:ln/>
        </p:spPr>
        <p:txBody>
          <a:bodyPr wrap="square" lIns="25400" tIns="25400" rIns="25400" bIns="25400" rtlCol="0" anchor="t">
            <a:normAutofit/>
          </a:bodyPr>
          <a:lstStyle/>
          <a:p>
            <a:pPr algn="ctr" indent="0" marL="0">
              <a:lnSpc>
                <a:spcPct val="100000"/>
              </a:lnSpc>
              <a:buNone/>
            </a:pPr>
            <a:r>
              <a:rPr lang="en-US" sz="5850" b="1" dirty="0">
                <a:solidFill>
                  <a:srgbClr val="CF3327"/>
                </a:solidFill>
                <a:latin typeface="Arial" pitchFamily="34" charset="0"/>
                <a:ea typeface="Arial" pitchFamily="34" charset="-122"/>
                <a:cs typeface="Arial" pitchFamily="34" charset="-120"/>
              </a:rPr>
              <a:t>57%</a:t>
            </a:r>
            <a:endParaRPr lang="en-US" sz="5850" dirty="0"/>
          </a:p>
        </p:txBody>
      </p:sp>
      <p:sp>
        <p:nvSpPr>
          <p:cNvPr id="17" name="Text 14"/>
          <p:cNvSpPr/>
          <p:nvPr/>
        </p:nvSpPr>
        <p:spPr>
          <a:xfrm>
            <a:off x="971550" y="5462588"/>
            <a:ext cx="1885950" cy="447675"/>
          </a:xfrm>
          <a:prstGeom prst="rect">
            <a:avLst/>
          </a:prstGeom>
          <a:noFill/>
          <a:ln/>
        </p:spPr>
        <p:txBody>
          <a:bodyPr wrap="square" lIns="25400" tIns="25400" rIns="25400" bIns="25400" rtlCol="0" anchor="t">
            <a:normAutofit/>
          </a:bodyPr>
          <a:lstStyle/>
          <a:p>
            <a:pPr algn="ctr" indent="0" marL="0">
              <a:buNone/>
            </a:pPr>
            <a:r>
              <a:rPr lang="en-US" sz="1350" dirty="0">
                <a:solidFill>
                  <a:srgbClr val="3C4A4A"/>
                </a:solidFill>
                <a:latin typeface="Arial" pitchFamily="34" charset="0"/>
                <a:ea typeface="Arial" pitchFamily="34" charset="-122"/>
                <a:cs typeface="Arial" pitchFamily="34" charset="-120"/>
              </a:rPr>
              <a:t>study X / Twitter (n=34)</a:t>
            </a:r>
            <a:endParaRPr lang="en-US" sz="1350" dirty="0"/>
          </a:p>
        </p:txBody>
      </p:sp>
      <p:sp>
        <p:nvSpPr>
          <p:cNvPr id="18" name="Text 15"/>
          <p:cNvSpPr/>
          <p:nvPr/>
        </p:nvSpPr>
        <p:spPr>
          <a:xfrm>
            <a:off x="3124200" y="4576763"/>
            <a:ext cx="8947785" cy="338138"/>
          </a:xfrm>
          <a:prstGeom prst="rect">
            <a:avLst/>
          </a:prstGeom>
          <a:noFill/>
          <a:ln/>
        </p:spPr>
        <p:txBody>
          <a:bodyPr wrap="square" lIns="25400" tIns="25400" rIns="25400" bIns="25400" rtlCol="0" anchor="t">
            <a:normAutofit/>
          </a:bodyPr>
          <a:lstStyle/>
          <a:p>
            <a:pPr algn="l" indent="0" marL="0">
              <a:buNone/>
            </a:pPr>
            <a:r>
              <a:rPr lang="en-US" sz="2025" b="1" dirty="0">
                <a:solidFill>
                  <a:srgbClr val="265F61"/>
                </a:solidFill>
                <a:latin typeface="Arial" pitchFamily="34" charset="0"/>
                <a:ea typeface="Arial" pitchFamily="34" charset="-122"/>
                <a:cs typeface="Arial" pitchFamily="34" charset="-120"/>
              </a:rPr>
              <a:t>Finding IV — Platform &amp; geographic bias</a:t>
            </a:r>
            <a:endParaRPr lang="en-US" sz="2025" dirty="0"/>
          </a:p>
        </p:txBody>
      </p:sp>
      <p:sp>
        <p:nvSpPr>
          <p:cNvPr id="19" name="Text 16"/>
          <p:cNvSpPr/>
          <p:nvPr/>
        </p:nvSpPr>
        <p:spPr>
          <a:xfrm>
            <a:off x="3124200" y="4972050"/>
            <a:ext cx="8378381" cy="1023938"/>
          </a:xfrm>
          <a:prstGeom prst="rect">
            <a:avLst/>
          </a:prstGeom>
          <a:noFill/>
          <a:ln/>
        </p:spPr>
        <p:txBody>
          <a:bodyPr wrap="square" lIns="25400" tIns="25400" rIns="25400" bIns="25400" rtlCol="0" anchor="t">
            <a:normAutofit/>
          </a:bodyPr>
          <a:lstStyle/>
          <a:p>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X (Twitter) accounts for 57% of studies; TikTok appears only once. Data is mostly English, centered on Russia, the USA, and Ukraine — the </a:t>
            </a:r>
            <a:pPr algn="l" indent="0" marL="0">
              <a:lnSpc>
                <a:spcPct val="150000"/>
              </a:lnSpc>
              <a:buNone/>
            </a:pPr>
            <a:r>
              <a:rPr lang="en-US" sz="1725" b="1" dirty="0">
                <a:solidFill>
                  <a:srgbClr val="1F2D2D"/>
                </a:solidFill>
                <a:latin typeface="Arial" pitchFamily="34" charset="0"/>
                <a:ea typeface="Arial" pitchFamily="34" charset="-122"/>
                <a:cs typeface="Arial" pitchFamily="34" charset="-120"/>
              </a:rPr>
              <a:t>Global South remains understudied </a:t>
            </a:r>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a:t>
            </a:r>
            <a:endParaRPr lang="en-US" sz="1725"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2000" cy="990600"/>
          </a:xfrm>
          <a:prstGeom prst="rect">
            <a:avLst/>
          </a:prstGeom>
          <a:gradFill rotWithShape="1">
            <a:gsLst>
              <a:gs pos="0">
                <a:srgbClr val="265F61">
                  <a:alpha val="100000"/>
                </a:srgbClr>
              </a:gs>
              <a:gs pos="100000">
                <a:srgbClr val="3A8587">
                  <a:alpha val="100000"/>
                </a:srgbClr>
              </a:gs>
            </a:gsLst>
            <a:lin ang="2700000" scaled="0"/>
          </a:gradFill>
          <a:ln/>
        </p:spPr>
      </p:sp>
      <p:sp>
        <p:nvSpPr>
          <p:cNvPr id="3" name="Shape 1"/>
          <p:cNvSpPr/>
          <p:nvPr/>
        </p:nvSpPr>
        <p:spPr>
          <a:xfrm>
            <a:off x="0" y="952500"/>
            <a:ext cx="12192000" cy="38100"/>
          </a:xfrm>
          <a:prstGeom prst="rect">
            <a:avLst/>
          </a:prstGeom>
          <a:solidFill>
            <a:srgbClr val="FFF200"/>
          </a:solidFill>
          <a:ln/>
        </p:spPr>
      </p:sp>
      <p:sp>
        <p:nvSpPr>
          <p:cNvPr id="4" name="Shape 2"/>
          <p:cNvSpPr/>
          <p:nvPr/>
        </p:nvSpPr>
        <p:spPr>
          <a:xfrm>
            <a:off x="419100" y="142875"/>
            <a:ext cx="666750" cy="666750"/>
          </a:xfrm>
          <a:prstGeom prst="roundRect">
            <a:avLst>
              <a:gd name="adj" fmla="val 11429"/>
            </a:avLst>
          </a:prstGeom>
          <a:solidFill>
            <a:srgbClr val="FFFFFF"/>
          </a:solidFill>
          <a:ln/>
        </p:spPr>
      </p:sp>
      <p:pic>
        <p:nvPicPr>
          <p:cNvPr id="5" name="Image 0" descr="preencoded.png">    </p:cNvPr>
          <p:cNvPicPr>
            <a:picLocks noChangeAspect="1"/>
          </p:cNvPicPr>
          <p:nvPr/>
        </p:nvPicPr>
        <p:blipFill>
          <a:blip r:embed="rId1"/>
          <a:srcRect l="0" r="0" t="0" b="0"/>
          <a:stretch/>
        </p:blipFill>
        <p:spPr>
          <a:xfrm>
            <a:off x="485775" y="209550"/>
            <a:ext cx="533400" cy="533400"/>
          </a:xfrm>
          <a:prstGeom prst="rect">
            <a:avLst/>
          </a:prstGeom>
        </p:spPr>
      </p:pic>
      <p:sp>
        <p:nvSpPr>
          <p:cNvPr id="6" name="Text 3"/>
          <p:cNvSpPr/>
          <p:nvPr/>
        </p:nvSpPr>
        <p:spPr>
          <a:xfrm>
            <a:off x="1257300" y="319088"/>
            <a:ext cx="10392534" cy="352425"/>
          </a:xfrm>
          <a:prstGeom prst="rect">
            <a:avLst/>
          </a:prstGeom>
          <a:noFill/>
          <a:ln/>
          <a:effectLst>
            <a:outerShdw sx="100000" sy="100000" kx="0" ky="0" algn="bl" rotWithShape="0" blurRad="19050" dist="9525" dir="5400000">
              <a:srgbClr val="000000">
                <a:alpha val="28000"/>
              </a:srgbClr>
            </a:outerShdw>
          </a:effectLst>
        </p:spPr>
        <p:txBody>
          <a:bodyPr wrap="square" lIns="25400" tIns="25400" rIns="25400" bIns="25400" rtlCol="0" anchor="t">
            <a:normAutofit/>
          </a:bodyPr>
          <a:lstStyle/>
          <a:p>
            <a:pPr algn="l" indent="0" marL="0">
              <a:buNone/>
            </a:pPr>
            <a:r>
              <a:rPr lang="en-US" sz="2100" b="1" dirty="0">
                <a:solidFill>
                  <a:srgbClr val="FFF200"/>
                </a:solidFill>
                <a:latin typeface="Arial" pitchFamily="34" charset="0"/>
                <a:ea typeface="Arial" pitchFamily="34" charset="-122"/>
                <a:cs typeface="Arial" pitchFamily="34" charset="-120"/>
              </a:rPr>
              <a:t>Implications for Trust &amp; Algorithmic Resilience</a:t>
            </a:r>
            <a:endParaRPr lang="en-US" sz="2100" dirty="0"/>
          </a:p>
        </p:txBody>
      </p:sp>
      <p:sp>
        <p:nvSpPr>
          <p:cNvPr id="7" name="Text 4"/>
          <p:cNvSpPr/>
          <p:nvPr/>
        </p:nvSpPr>
        <p:spPr>
          <a:xfrm>
            <a:off x="10800308" y="397669"/>
            <a:ext cx="972592" cy="195263"/>
          </a:xfrm>
          <a:prstGeom prst="rect">
            <a:avLst/>
          </a:prstGeom>
          <a:noFill/>
          <a:ln/>
        </p:spPr>
        <p:txBody>
          <a:bodyPr wrap="square" lIns="25400" tIns="25400" rIns="25400" bIns="25400" rtlCol="0" anchor="t">
            <a:normAutofit/>
          </a:bodyPr>
          <a:lstStyle/>
          <a:p>
            <a:pPr algn="r" indent="0" marL="0">
              <a:buNone/>
            </a:pPr>
            <a:r>
              <a:rPr lang="en-US" sz="1050" b="1" dirty="0">
                <a:solidFill>
                  <a:srgbClr val="E4F4F3"/>
                </a:solidFill>
                <a:latin typeface="Arial" pitchFamily="34" charset="0"/>
                <a:ea typeface="Arial" pitchFamily="34" charset="-122"/>
                <a:cs typeface="Arial" pitchFamily="34" charset="-120"/>
              </a:rPr>
              <a:t>AIMedia 2026</a:t>
            </a:r>
            <a:endParaRPr lang="en-US" sz="1050" dirty="0"/>
          </a:p>
        </p:txBody>
      </p:sp>
      <p:sp>
        <p:nvSpPr>
          <p:cNvPr id="8" name="Text 5"/>
          <p:cNvSpPr/>
          <p:nvPr/>
        </p:nvSpPr>
        <p:spPr>
          <a:xfrm>
            <a:off x="571500" y="2300288"/>
            <a:ext cx="5437823" cy="242888"/>
          </a:xfrm>
          <a:prstGeom prst="rect">
            <a:avLst/>
          </a:prstGeom>
          <a:noFill/>
          <a:ln/>
        </p:spPr>
        <p:txBody>
          <a:bodyPr wrap="square" lIns="25400" tIns="25400" rIns="25400" bIns="25400" rtlCol="0" anchor="t">
            <a:normAutofit/>
          </a:bodyPr>
          <a:lstStyle/>
          <a:p>
            <a:pPr algn="l" indent="0" marL="0">
              <a:buNone/>
            </a:pPr>
            <a:r>
              <a:rPr lang="en-US" sz="1350" b="1" spc="113" kern="0" dirty="0">
                <a:solidFill>
                  <a:srgbClr val="265F61"/>
                </a:solidFill>
                <a:latin typeface="Arial" pitchFamily="34" charset="0"/>
                <a:ea typeface="Arial" pitchFamily="34" charset="-122"/>
                <a:cs typeface="Arial" pitchFamily="34" charset="-120"/>
              </a:rPr>
              <a:t>WHAT IT MEANS</a:t>
            </a:r>
            <a:endParaRPr lang="en-US" sz="1350" dirty="0"/>
          </a:p>
        </p:txBody>
      </p:sp>
      <p:sp>
        <p:nvSpPr>
          <p:cNvPr id="9" name="Shape 6"/>
          <p:cNvSpPr/>
          <p:nvPr/>
        </p:nvSpPr>
        <p:spPr>
          <a:xfrm>
            <a:off x="571500" y="2828925"/>
            <a:ext cx="133350" cy="133350"/>
          </a:xfrm>
          <a:prstGeom prst="rect">
            <a:avLst/>
          </a:prstGeom>
          <a:solidFill>
            <a:srgbClr val="3A8587"/>
          </a:solidFill>
          <a:ln/>
        </p:spPr>
      </p:sp>
      <p:sp>
        <p:nvSpPr>
          <p:cNvPr id="10" name="Text 7"/>
          <p:cNvSpPr/>
          <p:nvPr/>
        </p:nvSpPr>
        <p:spPr>
          <a:xfrm>
            <a:off x="838200" y="2752725"/>
            <a:ext cx="4817078" cy="695325"/>
          </a:xfrm>
          <a:prstGeom prst="rect">
            <a:avLst/>
          </a:prstGeom>
          <a:noFill/>
          <a:ln/>
        </p:spPr>
        <p:txBody>
          <a:bodyPr wrap="square" lIns="25400" tIns="25400" rIns="25400" bIns="25400" rtlCol="0" anchor="t">
            <a:normAutofit/>
          </a:bodyPr>
          <a:lstStyle/>
          <a:p>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A </a:t>
            </a:r>
            <a:pPr algn="l" indent="0" marL="0">
              <a:lnSpc>
                <a:spcPct val="150000"/>
              </a:lnSpc>
              <a:buNone/>
            </a:pPr>
            <a:r>
              <a:rPr lang="en-US" sz="1725" b="1" dirty="0">
                <a:solidFill>
                  <a:srgbClr val="1F2D2D"/>
                </a:solidFill>
                <a:latin typeface="Arial" pitchFamily="34" charset="0"/>
                <a:ea typeface="Arial" pitchFamily="34" charset="-122"/>
                <a:cs typeface="Arial" pitchFamily="34" charset="-120"/>
              </a:rPr>
              <a:t>structural mismatch </a:t>
            </a:r>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between sophisticated AI propaganda and the defenses built to counter it.</a:t>
            </a:r>
            <a:endParaRPr lang="en-US" sz="1725" dirty="0"/>
          </a:p>
        </p:txBody>
      </p:sp>
      <p:sp>
        <p:nvSpPr>
          <p:cNvPr id="11" name="Shape 8"/>
          <p:cNvSpPr/>
          <p:nvPr/>
        </p:nvSpPr>
        <p:spPr>
          <a:xfrm>
            <a:off x="571500" y="3733800"/>
            <a:ext cx="133350" cy="133350"/>
          </a:xfrm>
          <a:prstGeom prst="rect">
            <a:avLst/>
          </a:prstGeom>
          <a:solidFill>
            <a:srgbClr val="3A8587"/>
          </a:solidFill>
          <a:ln/>
        </p:spPr>
      </p:sp>
      <p:sp>
        <p:nvSpPr>
          <p:cNvPr id="12" name="Text 9"/>
          <p:cNvSpPr/>
          <p:nvPr/>
        </p:nvSpPr>
        <p:spPr>
          <a:xfrm>
            <a:off x="838200" y="3657600"/>
            <a:ext cx="4817078" cy="1023938"/>
          </a:xfrm>
          <a:prstGeom prst="rect">
            <a:avLst/>
          </a:prstGeom>
          <a:noFill/>
          <a:ln/>
        </p:spPr>
        <p:txBody>
          <a:bodyPr wrap="square" lIns="25400" tIns="25400" rIns="25400" bIns="25400" rtlCol="0" anchor="t">
            <a:normAutofit/>
          </a:bodyPr>
          <a:lstStyle/>
          <a:p>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The proxy tension raises fairness concerns aligned with the </a:t>
            </a:r>
            <a:pPr algn="l" indent="0" marL="0">
              <a:lnSpc>
                <a:spcPct val="150000"/>
              </a:lnSpc>
              <a:buNone/>
            </a:pPr>
            <a:r>
              <a:rPr lang="en-US" sz="1725" b="1" dirty="0">
                <a:solidFill>
                  <a:srgbClr val="1F2D2D"/>
                </a:solidFill>
                <a:latin typeface="Arial" pitchFamily="34" charset="0"/>
                <a:ea typeface="Arial" pitchFamily="34" charset="-122"/>
                <a:cs typeface="Arial" pitchFamily="34" charset="-120"/>
              </a:rPr>
              <a:t>EU AI Act </a:t>
            </a:r>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(validity, non-discrimination).</a:t>
            </a:r>
            <a:endParaRPr lang="en-US" sz="1725" dirty="0"/>
          </a:p>
        </p:txBody>
      </p:sp>
      <p:sp>
        <p:nvSpPr>
          <p:cNvPr id="13" name="Shape 10"/>
          <p:cNvSpPr/>
          <p:nvPr/>
        </p:nvSpPr>
        <p:spPr>
          <a:xfrm>
            <a:off x="571500" y="4967288"/>
            <a:ext cx="133350" cy="133350"/>
          </a:xfrm>
          <a:prstGeom prst="rect">
            <a:avLst/>
          </a:prstGeom>
          <a:solidFill>
            <a:srgbClr val="3A8587"/>
          </a:solidFill>
          <a:ln/>
        </p:spPr>
      </p:sp>
      <p:sp>
        <p:nvSpPr>
          <p:cNvPr id="14" name="Text 11"/>
          <p:cNvSpPr/>
          <p:nvPr/>
        </p:nvSpPr>
        <p:spPr>
          <a:xfrm>
            <a:off x="838200" y="4891088"/>
            <a:ext cx="4817078" cy="695325"/>
          </a:xfrm>
          <a:prstGeom prst="rect">
            <a:avLst/>
          </a:prstGeom>
          <a:noFill/>
          <a:ln/>
        </p:spPr>
        <p:txBody>
          <a:bodyPr wrap="square" lIns="25400" tIns="25400" rIns="25400" bIns="25400" rtlCol="0" anchor="t">
            <a:normAutofit/>
          </a:bodyPr>
          <a:lstStyle/>
          <a:p>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The theoretical deficit undermines </a:t>
            </a:r>
            <a:pPr algn="l" indent="0" marL="0">
              <a:lnSpc>
                <a:spcPct val="150000"/>
              </a:lnSpc>
              <a:buNone/>
            </a:pPr>
            <a:r>
              <a:rPr lang="en-US" sz="1725" b="1" dirty="0">
                <a:solidFill>
                  <a:srgbClr val="1F2D2D"/>
                </a:solidFill>
                <a:latin typeface="Arial" pitchFamily="34" charset="0"/>
                <a:ea typeface="Arial" pitchFamily="34" charset="-122"/>
                <a:cs typeface="Arial" pitchFamily="34" charset="-120"/>
              </a:rPr>
              <a:t>transparency and explainability </a:t>
            </a:r>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requirements.</a:t>
            </a:r>
            <a:endParaRPr lang="en-US" sz="1725" dirty="0"/>
          </a:p>
        </p:txBody>
      </p:sp>
      <p:sp>
        <p:nvSpPr>
          <p:cNvPr id="15" name="Shape 12"/>
          <p:cNvSpPr/>
          <p:nvPr/>
        </p:nvSpPr>
        <p:spPr>
          <a:xfrm>
            <a:off x="5972175" y="2121694"/>
            <a:ext cx="5648325" cy="3605213"/>
          </a:xfrm>
          <a:prstGeom prst="roundRect">
            <a:avLst>
              <a:gd name="adj" fmla="val 2114"/>
            </a:avLst>
          </a:prstGeom>
          <a:solidFill>
            <a:srgbClr val="F3F8F8"/>
          </a:solidFill>
          <a:ln/>
        </p:spPr>
      </p:sp>
      <p:sp>
        <p:nvSpPr>
          <p:cNvPr id="16" name="Shape 13"/>
          <p:cNvSpPr/>
          <p:nvPr/>
        </p:nvSpPr>
        <p:spPr>
          <a:xfrm>
            <a:off x="5972175" y="2121694"/>
            <a:ext cx="57150" cy="3605213"/>
          </a:xfrm>
          <a:prstGeom prst="rect">
            <a:avLst/>
          </a:prstGeom>
          <a:solidFill>
            <a:srgbClr val="FFCE00"/>
          </a:solidFill>
          <a:ln/>
        </p:spPr>
      </p:sp>
      <p:sp>
        <p:nvSpPr>
          <p:cNvPr id="17" name="Text 14"/>
          <p:cNvSpPr/>
          <p:nvPr/>
        </p:nvSpPr>
        <p:spPr>
          <a:xfrm>
            <a:off x="6353175" y="2464594"/>
            <a:ext cx="5437823" cy="242888"/>
          </a:xfrm>
          <a:prstGeom prst="rect">
            <a:avLst/>
          </a:prstGeom>
          <a:noFill/>
          <a:ln/>
        </p:spPr>
        <p:txBody>
          <a:bodyPr wrap="square" lIns="25400" tIns="25400" rIns="25400" bIns="25400" rtlCol="0" anchor="t">
            <a:normAutofit/>
          </a:bodyPr>
          <a:lstStyle/>
          <a:p>
            <a:pPr algn="l" indent="0" marL="0">
              <a:buNone/>
            </a:pPr>
            <a:r>
              <a:rPr lang="en-US" sz="1350" b="1" spc="113" kern="0" dirty="0">
                <a:solidFill>
                  <a:srgbClr val="265F61"/>
                </a:solidFill>
                <a:latin typeface="Arial" pitchFamily="34" charset="0"/>
                <a:ea typeface="Arial" pitchFamily="34" charset="-122"/>
                <a:cs typeface="Arial" pitchFamily="34" charset="-120"/>
              </a:rPr>
              <a:t>RECOMMENDATIONS</a:t>
            </a:r>
            <a:endParaRPr lang="en-US" sz="1350" dirty="0"/>
          </a:p>
        </p:txBody>
      </p:sp>
      <p:sp>
        <p:nvSpPr>
          <p:cNvPr id="18" name="Text 15"/>
          <p:cNvSpPr/>
          <p:nvPr/>
        </p:nvSpPr>
        <p:spPr>
          <a:xfrm>
            <a:off x="6353175" y="2917031"/>
            <a:ext cx="5091779" cy="695325"/>
          </a:xfrm>
          <a:prstGeom prst="rect">
            <a:avLst/>
          </a:prstGeom>
          <a:noFill/>
          <a:ln/>
        </p:spPr>
        <p:txBody>
          <a:bodyPr wrap="square" lIns="25400" tIns="25400" rIns="25400" bIns="25400" rtlCol="0" anchor="t">
            <a:normAutofit/>
          </a:bodyPr>
          <a:lstStyle/>
          <a:p>
            <a:pPr algn="l" indent="0" marL="0">
              <a:lnSpc>
                <a:spcPct val="150000"/>
              </a:lnSpc>
              <a:buNone/>
            </a:pPr>
            <a:r>
              <a:rPr lang="en-US" sz="1725" b="1" dirty="0">
                <a:solidFill>
                  <a:srgbClr val="CF3327"/>
                </a:solidFill>
                <a:latin typeface="Arial" pitchFamily="34" charset="0"/>
                <a:ea typeface="Arial" pitchFamily="34" charset="-122"/>
                <a:cs typeface="Arial" pitchFamily="34" charset="-120"/>
              </a:rPr>
              <a:t>1. </a:t>
            </a:r>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Adopt LLMs and multimodal analysis for image-text formats (memes, deepfakes).</a:t>
            </a:r>
            <a:endParaRPr lang="en-US" sz="1725" dirty="0"/>
          </a:p>
        </p:txBody>
      </p:sp>
      <p:sp>
        <p:nvSpPr>
          <p:cNvPr id="19" name="Text 16"/>
          <p:cNvSpPr/>
          <p:nvPr/>
        </p:nvSpPr>
        <p:spPr>
          <a:xfrm>
            <a:off x="6353175" y="3821906"/>
            <a:ext cx="5091779" cy="695325"/>
          </a:xfrm>
          <a:prstGeom prst="rect">
            <a:avLst/>
          </a:prstGeom>
          <a:noFill/>
          <a:ln/>
        </p:spPr>
        <p:txBody>
          <a:bodyPr wrap="square" lIns="25400" tIns="25400" rIns="25400" bIns="25400" rtlCol="0" anchor="t">
            <a:normAutofit/>
          </a:bodyPr>
          <a:lstStyle/>
          <a:p>
            <a:pPr algn="l" indent="0" marL="0">
              <a:lnSpc>
                <a:spcPct val="150000"/>
              </a:lnSpc>
              <a:buNone/>
            </a:pPr>
            <a:r>
              <a:rPr lang="en-US" sz="1725" b="1" dirty="0">
                <a:solidFill>
                  <a:srgbClr val="CF3327"/>
                </a:solidFill>
                <a:latin typeface="Arial" pitchFamily="34" charset="0"/>
                <a:ea typeface="Arial" pitchFamily="34" charset="-122"/>
                <a:cs typeface="Arial" pitchFamily="34" charset="-120"/>
              </a:rPr>
              <a:t>2. </a:t>
            </a:r>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Build platform-native datasets, moving beyond news data.</a:t>
            </a:r>
            <a:endParaRPr lang="en-US" sz="1725" dirty="0"/>
          </a:p>
        </p:txBody>
      </p:sp>
      <p:sp>
        <p:nvSpPr>
          <p:cNvPr id="20" name="Text 17"/>
          <p:cNvSpPr/>
          <p:nvPr/>
        </p:nvSpPr>
        <p:spPr>
          <a:xfrm>
            <a:off x="6353175" y="4726781"/>
            <a:ext cx="5091779" cy="695325"/>
          </a:xfrm>
          <a:prstGeom prst="rect">
            <a:avLst/>
          </a:prstGeom>
          <a:noFill/>
          <a:ln/>
        </p:spPr>
        <p:txBody>
          <a:bodyPr wrap="square" lIns="25400" tIns="25400" rIns="25400" bIns="25400" rtlCol="0" anchor="t">
            <a:normAutofit/>
          </a:bodyPr>
          <a:lstStyle/>
          <a:p>
            <a:pPr algn="l" indent="0" marL="0">
              <a:lnSpc>
                <a:spcPct val="150000"/>
              </a:lnSpc>
              <a:buNone/>
            </a:pPr>
            <a:r>
              <a:rPr lang="en-US" sz="1725" b="1" dirty="0">
                <a:solidFill>
                  <a:srgbClr val="CF3327"/>
                </a:solidFill>
                <a:latin typeface="Arial" pitchFamily="34" charset="0"/>
                <a:ea typeface="Arial" pitchFamily="34" charset="-122"/>
                <a:cs typeface="Arial" pitchFamily="34" charset="-120"/>
              </a:rPr>
              <a:t>3. </a:t>
            </a:r>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Integrate political science, communication theory, and computational methods.</a:t>
            </a:r>
            <a:endParaRPr lang="en-US" sz="1725"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2000" cy="990600"/>
          </a:xfrm>
          <a:prstGeom prst="rect">
            <a:avLst/>
          </a:prstGeom>
          <a:gradFill rotWithShape="1">
            <a:gsLst>
              <a:gs pos="0">
                <a:srgbClr val="265F61">
                  <a:alpha val="100000"/>
                </a:srgbClr>
              </a:gs>
              <a:gs pos="100000">
                <a:srgbClr val="3A8587">
                  <a:alpha val="100000"/>
                </a:srgbClr>
              </a:gs>
            </a:gsLst>
            <a:lin ang="2700000" scaled="0"/>
          </a:gradFill>
          <a:ln/>
        </p:spPr>
      </p:sp>
      <p:sp>
        <p:nvSpPr>
          <p:cNvPr id="3" name="Shape 1"/>
          <p:cNvSpPr/>
          <p:nvPr/>
        </p:nvSpPr>
        <p:spPr>
          <a:xfrm>
            <a:off x="0" y="952500"/>
            <a:ext cx="12192000" cy="38100"/>
          </a:xfrm>
          <a:prstGeom prst="rect">
            <a:avLst/>
          </a:prstGeom>
          <a:solidFill>
            <a:srgbClr val="FFF200"/>
          </a:solidFill>
          <a:ln/>
        </p:spPr>
      </p:sp>
      <p:sp>
        <p:nvSpPr>
          <p:cNvPr id="4" name="Shape 2"/>
          <p:cNvSpPr/>
          <p:nvPr/>
        </p:nvSpPr>
        <p:spPr>
          <a:xfrm>
            <a:off x="419100" y="142875"/>
            <a:ext cx="666750" cy="666750"/>
          </a:xfrm>
          <a:prstGeom prst="roundRect">
            <a:avLst>
              <a:gd name="adj" fmla="val 11429"/>
            </a:avLst>
          </a:prstGeom>
          <a:solidFill>
            <a:srgbClr val="FFFFFF"/>
          </a:solidFill>
          <a:ln/>
        </p:spPr>
      </p:sp>
      <p:pic>
        <p:nvPicPr>
          <p:cNvPr id="5" name="Image 0" descr="preencoded.png">    </p:cNvPr>
          <p:cNvPicPr>
            <a:picLocks noChangeAspect="1"/>
          </p:cNvPicPr>
          <p:nvPr/>
        </p:nvPicPr>
        <p:blipFill>
          <a:blip r:embed="rId1"/>
          <a:srcRect l="0" r="0" t="0" b="0"/>
          <a:stretch/>
        </p:blipFill>
        <p:spPr>
          <a:xfrm>
            <a:off x="485775" y="209550"/>
            <a:ext cx="533400" cy="533400"/>
          </a:xfrm>
          <a:prstGeom prst="rect">
            <a:avLst/>
          </a:prstGeom>
        </p:spPr>
      </p:pic>
      <p:sp>
        <p:nvSpPr>
          <p:cNvPr id="6" name="Text 3"/>
          <p:cNvSpPr/>
          <p:nvPr/>
        </p:nvSpPr>
        <p:spPr>
          <a:xfrm>
            <a:off x="1257300" y="307181"/>
            <a:ext cx="10392534" cy="376238"/>
          </a:xfrm>
          <a:prstGeom prst="rect">
            <a:avLst/>
          </a:prstGeom>
          <a:noFill/>
          <a:ln/>
          <a:effectLst>
            <a:outerShdw sx="100000" sy="100000" kx="0" ky="0" algn="bl" rotWithShape="0" blurRad="19050" dist="9525" dir="5400000">
              <a:srgbClr val="000000">
                <a:alpha val="28000"/>
              </a:srgbClr>
            </a:outerShdw>
          </a:effectLst>
        </p:spPr>
        <p:txBody>
          <a:bodyPr wrap="square" lIns="25400" tIns="25400" rIns="25400" bIns="25400" rtlCol="0" anchor="t">
            <a:normAutofit/>
          </a:bodyPr>
          <a:lstStyle/>
          <a:p>
            <a:pPr algn="l" indent="0" marL="0">
              <a:buNone/>
            </a:pPr>
            <a:r>
              <a:rPr lang="en-US" sz="2250" b="1" dirty="0">
                <a:solidFill>
                  <a:srgbClr val="FFF200"/>
                </a:solidFill>
                <a:latin typeface="Arial" pitchFamily="34" charset="0"/>
                <a:ea typeface="Arial" pitchFamily="34" charset="-122"/>
                <a:cs typeface="Arial" pitchFamily="34" charset="-120"/>
              </a:rPr>
              <a:t>Conclusion</a:t>
            </a:r>
            <a:endParaRPr lang="en-US" sz="2250" dirty="0"/>
          </a:p>
        </p:txBody>
      </p:sp>
      <p:sp>
        <p:nvSpPr>
          <p:cNvPr id="7" name="Text 4"/>
          <p:cNvSpPr/>
          <p:nvPr/>
        </p:nvSpPr>
        <p:spPr>
          <a:xfrm>
            <a:off x="10800308" y="397669"/>
            <a:ext cx="972592" cy="195263"/>
          </a:xfrm>
          <a:prstGeom prst="rect">
            <a:avLst/>
          </a:prstGeom>
          <a:noFill/>
          <a:ln/>
        </p:spPr>
        <p:txBody>
          <a:bodyPr wrap="square" lIns="25400" tIns="25400" rIns="25400" bIns="25400" rtlCol="0" anchor="t">
            <a:normAutofit/>
          </a:bodyPr>
          <a:lstStyle/>
          <a:p>
            <a:pPr algn="r" indent="0" marL="0">
              <a:buNone/>
            </a:pPr>
            <a:r>
              <a:rPr lang="en-US" sz="1050" b="1" dirty="0">
                <a:solidFill>
                  <a:srgbClr val="E4F4F3"/>
                </a:solidFill>
                <a:latin typeface="Arial" pitchFamily="34" charset="0"/>
                <a:ea typeface="Arial" pitchFamily="34" charset="-122"/>
                <a:cs typeface="Arial" pitchFamily="34" charset="-120"/>
              </a:rPr>
              <a:t>AIMedia 2026</a:t>
            </a:r>
            <a:endParaRPr lang="en-US" sz="1050" dirty="0"/>
          </a:p>
        </p:txBody>
      </p:sp>
      <p:sp>
        <p:nvSpPr>
          <p:cNvPr id="8" name="Shape 5"/>
          <p:cNvSpPr/>
          <p:nvPr/>
        </p:nvSpPr>
        <p:spPr>
          <a:xfrm>
            <a:off x="571500" y="2114550"/>
            <a:ext cx="152400" cy="152400"/>
          </a:xfrm>
          <a:prstGeom prst="rect">
            <a:avLst/>
          </a:prstGeom>
          <a:solidFill>
            <a:srgbClr val="3A8587"/>
          </a:solidFill>
          <a:ln/>
        </p:spPr>
      </p:sp>
      <p:sp>
        <p:nvSpPr>
          <p:cNvPr id="9" name="Text 6"/>
          <p:cNvSpPr/>
          <p:nvPr/>
        </p:nvSpPr>
        <p:spPr>
          <a:xfrm>
            <a:off x="895350" y="2028825"/>
            <a:ext cx="10595945" cy="409575"/>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The first comprehensive synthesis of computational propaganda detection on social media.</a:t>
            </a:r>
            <a:endParaRPr lang="en-US" sz="1950" dirty="0"/>
          </a:p>
        </p:txBody>
      </p:sp>
      <p:sp>
        <p:nvSpPr>
          <p:cNvPr id="10" name="Shape 7"/>
          <p:cNvSpPr/>
          <p:nvPr/>
        </p:nvSpPr>
        <p:spPr>
          <a:xfrm>
            <a:off x="571500" y="2771775"/>
            <a:ext cx="152400" cy="152400"/>
          </a:xfrm>
          <a:prstGeom prst="rect">
            <a:avLst/>
          </a:prstGeom>
          <a:solidFill>
            <a:srgbClr val="3A8587"/>
          </a:solidFill>
          <a:ln/>
        </p:spPr>
      </p:sp>
      <p:sp>
        <p:nvSpPr>
          <p:cNvPr id="11" name="Text 8"/>
          <p:cNvSpPr/>
          <p:nvPr/>
        </p:nvSpPr>
        <p:spPr>
          <a:xfrm>
            <a:off x="895350" y="2686050"/>
            <a:ext cx="8861264" cy="409575"/>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It reveals a </a:t>
            </a:r>
            <a:pPr algn="l" indent="0" marL="0">
              <a:lnSpc>
                <a:spcPct val="150000"/>
              </a:lnSpc>
              <a:buNone/>
            </a:pPr>
            <a:r>
              <a:rPr lang="en-US" sz="1950" b="1" dirty="0">
                <a:solidFill>
                  <a:srgbClr val="1F2D2D"/>
                </a:solidFill>
                <a:latin typeface="Arial" pitchFamily="34" charset="0"/>
                <a:ea typeface="Arial" pitchFamily="34" charset="-122"/>
                <a:cs typeface="Arial" pitchFamily="34" charset="-120"/>
              </a:rPr>
              <a:t>methodological lag</a:t>
            </a:r>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 a </a:t>
            </a:r>
            <a:pPr algn="l" indent="0" marL="0">
              <a:lnSpc>
                <a:spcPct val="150000"/>
              </a:lnSpc>
              <a:buNone/>
            </a:pPr>
            <a:r>
              <a:rPr lang="en-US" sz="1950" b="1" dirty="0">
                <a:solidFill>
                  <a:srgbClr val="1F2D2D"/>
                </a:solidFill>
                <a:latin typeface="Arial" pitchFamily="34" charset="0"/>
                <a:ea typeface="Arial" pitchFamily="34" charset="-122"/>
                <a:cs typeface="Arial" pitchFamily="34" charset="-120"/>
              </a:rPr>
              <a:t>proxy tension</a:t>
            </a:r>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 and a </a:t>
            </a:r>
            <a:pPr algn="l" indent="0" marL="0">
              <a:lnSpc>
                <a:spcPct val="150000"/>
              </a:lnSpc>
              <a:buNone/>
            </a:pPr>
            <a:r>
              <a:rPr lang="en-US" sz="1950" b="1" dirty="0">
                <a:solidFill>
                  <a:srgbClr val="1F2D2D"/>
                </a:solidFill>
                <a:latin typeface="Arial" pitchFamily="34" charset="0"/>
                <a:ea typeface="Arial" pitchFamily="34" charset="-122"/>
                <a:cs typeface="Arial" pitchFamily="34" charset="-120"/>
              </a:rPr>
              <a:t>theoretical deficit</a:t>
            </a:r>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a:t>
            </a:r>
            <a:endParaRPr lang="en-US" sz="1950" dirty="0"/>
          </a:p>
        </p:txBody>
      </p:sp>
      <p:sp>
        <p:nvSpPr>
          <p:cNvPr id="12" name="Shape 9"/>
          <p:cNvSpPr/>
          <p:nvPr/>
        </p:nvSpPr>
        <p:spPr>
          <a:xfrm>
            <a:off x="571500" y="3429000"/>
            <a:ext cx="152400" cy="152400"/>
          </a:xfrm>
          <a:prstGeom prst="rect">
            <a:avLst/>
          </a:prstGeom>
          <a:solidFill>
            <a:srgbClr val="3A8587"/>
          </a:solidFill>
          <a:ln/>
        </p:spPr>
      </p:sp>
      <p:sp>
        <p:nvSpPr>
          <p:cNvPr id="13" name="Text 10"/>
          <p:cNvSpPr/>
          <p:nvPr/>
        </p:nvSpPr>
        <p:spPr>
          <a:xfrm>
            <a:off x="895350" y="3343275"/>
            <a:ext cx="11010625" cy="409575"/>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Technically advanced detection coexists with </a:t>
            </a:r>
            <a:pPr algn="l" indent="0" marL="0">
              <a:lnSpc>
                <a:spcPct val="150000"/>
              </a:lnSpc>
              <a:buNone/>
            </a:pPr>
            <a:r>
              <a:rPr lang="en-US" sz="1950" b="1" dirty="0">
                <a:solidFill>
                  <a:srgbClr val="1F2D2D"/>
                </a:solidFill>
                <a:latin typeface="Arial" pitchFamily="34" charset="0"/>
                <a:ea typeface="Arial" pitchFamily="34" charset="-122"/>
                <a:cs typeface="Arial" pitchFamily="34" charset="-120"/>
              </a:rPr>
              <a:t>contextual and rhetorical underdevelopment</a:t>
            </a:r>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a:t>
            </a:r>
            <a:endParaRPr lang="en-US" sz="1950" dirty="0"/>
          </a:p>
        </p:txBody>
      </p:sp>
      <p:sp>
        <p:nvSpPr>
          <p:cNvPr id="14" name="Shape 11"/>
          <p:cNvSpPr/>
          <p:nvPr/>
        </p:nvSpPr>
        <p:spPr>
          <a:xfrm>
            <a:off x="571500" y="4057650"/>
            <a:ext cx="11049000" cy="1762125"/>
          </a:xfrm>
          <a:prstGeom prst="roundRect">
            <a:avLst>
              <a:gd name="adj" fmla="val 5405"/>
            </a:avLst>
          </a:prstGeom>
          <a:solidFill>
            <a:srgbClr val="265F61"/>
          </a:solidFill>
          <a:ln/>
        </p:spPr>
      </p:sp>
      <p:sp>
        <p:nvSpPr>
          <p:cNvPr id="15" name="Text 12"/>
          <p:cNvSpPr/>
          <p:nvPr/>
        </p:nvSpPr>
        <p:spPr>
          <a:xfrm>
            <a:off x="933450" y="4381500"/>
            <a:ext cx="10656570" cy="1152525"/>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FFFFFF"/>
                </a:solidFill>
                <a:highlight>
                  <a:srgbClr val="265F61"/>
                </a:highlight>
                <a:latin typeface="Arial" pitchFamily="34" charset="0"/>
                <a:ea typeface="Arial" pitchFamily="34" charset="-122"/>
                <a:cs typeface="Arial" pitchFamily="34" charset="-120"/>
              </a:rPr>
              <a:t>The roadmap — from black-box classification to </a:t>
            </a:r>
            <a:pPr algn="l" indent="0" marL="0">
              <a:lnSpc>
                <a:spcPct val="150000"/>
              </a:lnSpc>
              <a:buNone/>
            </a:pPr>
            <a:r>
              <a:rPr lang="en-US" sz="1950" b="1" dirty="0">
                <a:solidFill>
                  <a:srgbClr val="FFF200"/>
                </a:solidFill>
                <a:latin typeface="Arial" pitchFamily="34" charset="0"/>
                <a:ea typeface="Arial" pitchFamily="34" charset="-122"/>
                <a:cs typeface="Arial" pitchFamily="34" charset="-120"/>
              </a:rPr>
              <a:t>theory-informed, multimodal, explainable, platform-appropriate </a:t>
            </a:r>
            <a:pPr algn="l" indent="0" marL="0">
              <a:lnSpc>
                <a:spcPct val="150000"/>
              </a:lnSpc>
              <a:buNone/>
            </a:pPr>
            <a:r>
              <a:rPr lang="en-US" sz="1950" dirty="0">
                <a:solidFill>
                  <a:srgbClr val="FFFFFF"/>
                </a:solidFill>
                <a:highlight>
                  <a:srgbClr val="265F61"/>
                </a:highlight>
                <a:latin typeface="Arial" pitchFamily="34" charset="0"/>
                <a:ea typeface="Arial" pitchFamily="34" charset="-122"/>
                <a:cs typeface="Arial" pitchFamily="34" charset="-120"/>
              </a:rPr>
              <a:t>systems — is not a future aspiration but an </a:t>
            </a:r>
            <a:pPr algn="l" indent="0" marL="0">
              <a:lnSpc>
                <a:spcPct val="150000"/>
              </a:lnSpc>
              <a:buNone/>
            </a:pPr>
            <a:r>
              <a:rPr lang="en-US" sz="1950" b="1" dirty="0">
                <a:solidFill>
                  <a:srgbClr val="FFF200"/>
                </a:solidFill>
                <a:latin typeface="Arial" pitchFamily="34" charset="0"/>
                <a:ea typeface="Arial" pitchFamily="34" charset="-122"/>
                <a:cs typeface="Arial" pitchFamily="34" charset="-120"/>
              </a:rPr>
              <a:t>operational necessity </a:t>
            </a:r>
            <a:pPr algn="l" indent="0" marL="0">
              <a:lnSpc>
                <a:spcPct val="150000"/>
              </a:lnSpc>
              <a:buNone/>
            </a:pPr>
            <a:r>
              <a:rPr lang="en-US" sz="1950" dirty="0">
                <a:solidFill>
                  <a:srgbClr val="FFFFFF"/>
                </a:solidFill>
                <a:highlight>
                  <a:srgbClr val="265F61"/>
                </a:highlight>
                <a:latin typeface="Arial" pitchFamily="34" charset="0"/>
                <a:ea typeface="Arial" pitchFamily="34" charset="-122"/>
                <a:cs typeface="Arial" pitchFamily="34" charset="-120"/>
              </a:rPr>
              <a:t>for trustworthy and resilient media.</a:t>
            </a:r>
            <a:endParaRPr lang="en-US" sz="19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gradFill rotWithShape="1">
            <a:gsLst>
              <a:gs pos="0">
                <a:srgbClr val="3A8587">
                  <a:alpha val="100000"/>
                </a:srgbClr>
              </a:gs>
              <a:gs pos="55000">
                <a:srgbClr val="265F61">
                  <a:alpha val="100000"/>
                </a:srgbClr>
              </a:gs>
              <a:gs pos="100000">
                <a:srgbClr val="1C4A4C">
                  <a:alpha val="100000"/>
                </a:srgbClr>
              </a:gs>
            </a:gsLst>
            <a:path path="circle">
              <a:fillToRect l="80000" t="0" r="20000" b="100000"/>
            </a:path>
          </a:gradFill>
          <a:ln/>
        </p:spPr>
      </p:sp>
      <p:sp>
        <p:nvSpPr>
          <p:cNvPr id="3" name="Shape 1"/>
          <p:cNvSpPr/>
          <p:nvPr/>
        </p:nvSpPr>
        <p:spPr>
          <a:xfrm>
            <a:off x="609600" y="514350"/>
            <a:ext cx="800100" cy="800100"/>
          </a:xfrm>
          <a:prstGeom prst="roundRect">
            <a:avLst>
              <a:gd name="adj" fmla="val 11905"/>
            </a:avLst>
          </a:prstGeom>
          <a:solidFill>
            <a:srgbClr val="FFFFFF"/>
          </a:solidFill>
          <a:ln/>
          <a:effectLst>
            <a:outerShdw sx="100000" sy="100000" kx="0" ky="0" algn="bl" rotWithShape="0" blurRad="152400" dist="38100" dir="5400000">
              <a:srgbClr val="000000">
                <a:alpha val="25000"/>
              </a:srgbClr>
            </a:outerShdw>
          </a:effectLst>
        </p:spPr>
      </p:sp>
      <p:pic>
        <p:nvPicPr>
          <p:cNvPr id="4" name="Image 0" descr="preencoded.png">    </p:cNvPr>
          <p:cNvPicPr>
            <a:picLocks noChangeAspect="1"/>
          </p:cNvPicPr>
          <p:nvPr/>
        </p:nvPicPr>
        <p:blipFill>
          <a:blip r:embed="rId1"/>
          <a:srcRect l="0" r="0" t="0" b="0"/>
          <a:stretch/>
        </p:blipFill>
        <p:spPr>
          <a:xfrm>
            <a:off x="685800" y="590550"/>
            <a:ext cx="647700" cy="647700"/>
          </a:xfrm>
          <a:prstGeom prst="rect">
            <a:avLst/>
          </a:prstGeom>
        </p:spPr>
      </p:pic>
      <p:sp>
        <p:nvSpPr>
          <p:cNvPr id="5" name="Text 2"/>
          <p:cNvSpPr/>
          <p:nvPr/>
        </p:nvSpPr>
        <p:spPr>
          <a:xfrm>
            <a:off x="9832777" y="733425"/>
            <a:ext cx="1749623" cy="400050"/>
          </a:xfrm>
          <a:prstGeom prst="rect">
            <a:avLst/>
          </a:prstGeom>
          <a:noFill/>
          <a:ln/>
        </p:spPr>
        <p:txBody>
          <a:bodyPr wrap="square" lIns="25400" tIns="25400" rIns="25400" bIns="25400" rtlCol="0" anchor="t">
            <a:normAutofit/>
          </a:bodyPr>
          <a:lstStyle/>
          <a:p>
            <a:pPr algn="r" indent="0" marL="0">
              <a:buNone/>
            </a:pPr>
            <a:r>
              <a:rPr lang="en-US" sz="1200" b="1" dirty="0">
                <a:solidFill>
                  <a:srgbClr val="D8F1F0"/>
                </a:solidFill>
                <a:latin typeface="Arial" pitchFamily="34" charset="0"/>
                <a:ea typeface="Arial" pitchFamily="34" charset="-122"/>
                <a:cs typeface="Arial" pitchFamily="34" charset="-120"/>
              </a:rPr>
              <a:t>AIMedia 2026 </a:t>
            </a:r>
            <a:pPr algn="r" indent="0" marL="0">
              <a:buNone/>
            </a:pPr>
            <a:r>
              <a:rPr lang="en-US" sz="1200" dirty="0">
                <a:solidFill>
                  <a:srgbClr val="ADD6D4"/>
                </a:solidFill>
                <a:latin typeface="Arial" pitchFamily="34" charset="0"/>
                <a:ea typeface="Arial" pitchFamily="34" charset="-122"/>
                <a:cs typeface="Arial" pitchFamily="34" charset="-120"/>
              </a:rPr>
              <a:t>Nice, France · July 2026</a:t>
            </a:r>
            <a:endParaRPr lang="en-US" sz="1200" dirty="0"/>
          </a:p>
        </p:txBody>
      </p:sp>
      <p:sp>
        <p:nvSpPr>
          <p:cNvPr id="6" name="Text 3"/>
          <p:cNvSpPr/>
          <p:nvPr/>
        </p:nvSpPr>
        <p:spPr>
          <a:xfrm>
            <a:off x="609600" y="3062288"/>
            <a:ext cx="12070080" cy="709613"/>
          </a:xfrm>
          <a:prstGeom prst="rect">
            <a:avLst/>
          </a:prstGeom>
          <a:noFill/>
          <a:ln/>
        </p:spPr>
        <p:txBody>
          <a:bodyPr wrap="square" lIns="25400" tIns="25400" rIns="25400" bIns="25400" rtlCol="0" anchor="t">
            <a:normAutofit/>
          </a:bodyPr>
          <a:lstStyle/>
          <a:p>
            <a:pPr algn="l" indent="0" marL="0">
              <a:buNone/>
            </a:pPr>
            <a:r>
              <a:rPr lang="en-US" sz="4500" b="1" dirty="0">
                <a:solidFill>
                  <a:srgbClr val="FFF200"/>
                </a:solidFill>
                <a:latin typeface="Arial" pitchFamily="34" charset="0"/>
                <a:ea typeface="Arial" pitchFamily="34" charset="-122"/>
                <a:cs typeface="Arial" pitchFamily="34" charset="-120"/>
              </a:rPr>
              <a:t>Thank You</a:t>
            </a:r>
            <a:endParaRPr lang="en-US" sz="4500" dirty="0"/>
          </a:p>
        </p:txBody>
      </p:sp>
      <p:sp>
        <p:nvSpPr>
          <p:cNvPr id="7" name="Text 4"/>
          <p:cNvSpPr/>
          <p:nvPr/>
        </p:nvSpPr>
        <p:spPr>
          <a:xfrm>
            <a:off x="609600" y="3905250"/>
            <a:ext cx="12070080" cy="304800"/>
          </a:xfrm>
          <a:prstGeom prst="rect">
            <a:avLst/>
          </a:prstGeom>
          <a:noFill/>
          <a:ln/>
        </p:spPr>
        <p:txBody>
          <a:bodyPr wrap="square" lIns="25400" tIns="25400" rIns="25400" bIns="25400" rtlCol="0" anchor="t">
            <a:normAutofit/>
          </a:bodyPr>
          <a:lstStyle/>
          <a:p>
            <a:pPr algn="l" indent="0" marL="0">
              <a:buNone/>
            </a:pPr>
            <a:r>
              <a:rPr lang="en-US" sz="1800" dirty="0">
                <a:solidFill>
                  <a:srgbClr val="E4F4F3"/>
                </a:solidFill>
                <a:latin typeface="Arial" pitchFamily="34" charset="0"/>
                <a:ea typeface="Arial" pitchFamily="34" charset="-122"/>
                <a:cs typeface="Arial" pitchFamily="34" charset="-120"/>
              </a:rPr>
              <a:t>Questions &amp; discussion are warmly welcome.</a:t>
            </a:r>
            <a:endParaRPr lang="en-US" sz="1800" dirty="0"/>
          </a:p>
        </p:txBody>
      </p:sp>
      <p:sp>
        <p:nvSpPr>
          <p:cNvPr id="8" name="Shape 5"/>
          <p:cNvSpPr/>
          <p:nvPr/>
        </p:nvSpPr>
        <p:spPr>
          <a:xfrm>
            <a:off x="609600" y="5919788"/>
            <a:ext cx="10972800" cy="9525"/>
          </a:xfrm>
          <a:prstGeom prst="rect">
            <a:avLst/>
          </a:prstGeom>
          <a:solidFill>
            <a:srgbClr val="FFFFFF">
              <a:alpha val="25000"/>
            </a:srgbClr>
          </a:solidFill>
          <a:ln/>
        </p:spPr>
      </p:sp>
      <p:sp>
        <p:nvSpPr>
          <p:cNvPr id="9" name="Text 6"/>
          <p:cNvSpPr/>
          <p:nvPr/>
        </p:nvSpPr>
        <p:spPr>
          <a:xfrm>
            <a:off x="609600" y="6119813"/>
            <a:ext cx="11301984" cy="261938"/>
          </a:xfrm>
          <a:prstGeom prst="rect">
            <a:avLst/>
          </a:prstGeom>
          <a:noFill/>
          <a:ln/>
        </p:spPr>
        <p:txBody>
          <a:bodyPr wrap="square" lIns="25400" tIns="25400" rIns="25400" bIns="25400" rtlCol="0" anchor="t">
            <a:normAutofit/>
          </a:bodyPr>
          <a:lstStyle/>
          <a:p>
            <a:pPr algn="l" indent="0" marL="0">
              <a:buNone/>
            </a:pPr>
            <a:r>
              <a:rPr lang="en-US" sz="1500" b="1" dirty="0">
                <a:solidFill>
                  <a:srgbClr val="FFFFFF"/>
                </a:solidFill>
                <a:latin typeface="Arial" pitchFamily="34" charset="0"/>
                <a:ea typeface="Arial" pitchFamily="34" charset="-122"/>
                <a:cs typeface="Arial" pitchFamily="34" charset="-120"/>
              </a:rPr>
              <a:t>Cristiane Melchior </a:t>
            </a:r>
            <a:pPr algn="l" indent="0" marL="0">
              <a:buNone/>
            </a:pPr>
            <a:r>
              <a:rPr lang="en-US" sz="1350" dirty="0">
                <a:solidFill>
                  <a:srgbClr val="CDEAE8"/>
                </a:solidFill>
                <a:latin typeface="Arial" pitchFamily="34" charset="0"/>
                <a:ea typeface="Arial" pitchFamily="34" charset="-122"/>
                <a:cs typeface="Arial" pitchFamily="34" charset="-120"/>
              </a:rPr>
              <a:t>· cristiane.melchior@lut.fi · LUT University, Lappeenranta, Finland</a:t>
            </a:r>
            <a:endParaRPr lang="en-US" sz="13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2000" cy="990600"/>
          </a:xfrm>
          <a:prstGeom prst="rect">
            <a:avLst/>
          </a:prstGeom>
          <a:gradFill rotWithShape="1">
            <a:gsLst>
              <a:gs pos="0">
                <a:srgbClr val="265F61">
                  <a:alpha val="100000"/>
                </a:srgbClr>
              </a:gs>
              <a:gs pos="100000">
                <a:srgbClr val="3A8587">
                  <a:alpha val="100000"/>
                </a:srgbClr>
              </a:gs>
            </a:gsLst>
            <a:lin ang="2700000" scaled="0"/>
          </a:gradFill>
          <a:ln/>
        </p:spPr>
      </p:sp>
      <p:sp>
        <p:nvSpPr>
          <p:cNvPr id="3" name="Shape 1"/>
          <p:cNvSpPr/>
          <p:nvPr/>
        </p:nvSpPr>
        <p:spPr>
          <a:xfrm>
            <a:off x="0" y="952500"/>
            <a:ext cx="12192000" cy="38100"/>
          </a:xfrm>
          <a:prstGeom prst="rect">
            <a:avLst/>
          </a:prstGeom>
          <a:solidFill>
            <a:srgbClr val="FFF200"/>
          </a:solidFill>
          <a:ln/>
        </p:spPr>
      </p:sp>
      <p:sp>
        <p:nvSpPr>
          <p:cNvPr id="4" name="Shape 2"/>
          <p:cNvSpPr/>
          <p:nvPr/>
        </p:nvSpPr>
        <p:spPr>
          <a:xfrm>
            <a:off x="419100" y="142875"/>
            <a:ext cx="666750" cy="666750"/>
          </a:xfrm>
          <a:prstGeom prst="roundRect">
            <a:avLst>
              <a:gd name="adj" fmla="val 11429"/>
            </a:avLst>
          </a:prstGeom>
          <a:solidFill>
            <a:srgbClr val="FFFFFF"/>
          </a:solidFill>
          <a:ln/>
        </p:spPr>
      </p:sp>
      <p:pic>
        <p:nvPicPr>
          <p:cNvPr id="5" name="Image 0" descr="preencoded.png">    </p:cNvPr>
          <p:cNvPicPr>
            <a:picLocks noChangeAspect="1"/>
          </p:cNvPicPr>
          <p:nvPr/>
        </p:nvPicPr>
        <p:blipFill>
          <a:blip r:embed="rId1"/>
          <a:srcRect l="0" r="0" t="0" b="0"/>
          <a:stretch/>
        </p:blipFill>
        <p:spPr>
          <a:xfrm>
            <a:off x="485775" y="209550"/>
            <a:ext cx="533400" cy="533400"/>
          </a:xfrm>
          <a:prstGeom prst="rect">
            <a:avLst/>
          </a:prstGeom>
        </p:spPr>
      </p:pic>
      <p:sp>
        <p:nvSpPr>
          <p:cNvPr id="6" name="Text 3"/>
          <p:cNvSpPr/>
          <p:nvPr/>
        </p:nvSpPr>
        <p:spPr>
          <a:xfrm>
            <a:off x="1257300" y="307181"/>
            <a:ext cx="10392534" cy="376238"/>
          </a:xfrm>
          <a:prstGeom prst="rect">
            <a:avLst/>
          </a:prstGeom>
          <a:noFill/>
          <a:ln/>
          <a:effectLst>
            <a:outerShdw sx="100000" sy="100000" kx="0" ky="0" algn="bl" rotWithShape="0" blurRad="19050" dist="9525" dir="5400000">
              <a:srgbClr val="000000">
                <a:alpha val="28000"/>
              </a:srgbClr>
            </a:outerShdw>
          </a:effectLst>
        </p:spPr>
        <p:txBody>
          <a:bodyPr wrap="square" lIns="25400" tIns="25400" rIns="25400" bIns="25400" rtlCol="0" anchor="t">
            <a:normAutofit/>
          </a:bodyPr>
          <a:lstStyle/>
          <a:p>
            <a:pPr algn="l" indent="0" marL="0">
              <a:buNone/>
            </a:pPr>
            <a:r>
              <a:rPr lang="en-US" sz="2250" b="1" dirty="0">
                <a:solidFill>
                  <a:srgbClr val="FFF200"/>
                </a:solidFill>
                <a:latin typeface="Arial" pitchFamily="34" charset="0"/>
                <a:ea typeface="Arial" pitchFamily="34" charset="-122"/>
                <a:cs typeface="Arial" pitchFamily="34" charset="-120"/>
              </a:rPr>
              <a:t>Why This Matters</a:t>
            </a:r>
            <a:endParaRPr lang="en-US" sz="2250" dirty="0"/>
          </a:p>
        </p:txBody>
      </p:sp>
      <p:sp>
        <p:nvSpPr>
          <p:cNvPr id="7" name="Text 4"/>
          <p:cNvSpPr/>
          <p:nvPr/>
        </p:nvSpPr>
        <p:spPr>
          <a:xfrm>
            <a:off x="10800308" y="397669"/>
            <a:ext cx="972592" cy="195263"/>
          </a:xfrm>
          <a:prstGeom prst="rect">
            <a:avLst/>
          </a:prstGeom>
          <a:noFill/>
          <a:ln/>
        </p:spPr>
        <p:txBody>
          <a:bodyPr wrap="square" lIns="25400" tIns="25400" rIns="25400" bIns="25400" rtlCol="0" anchor="t">
            <a:normAutofit/>
          </a:bodyPr>
          <a:lstStyle/>
          <a:p>
            <a:pPr algn="r" indent="0" marL="0">
              <a:buNone/>
            </a:pPr>
            <a:r>
              <a:rPr lang="en-US" sz="1050" b="1" dirty="0">
                <a:solidFill>
                  <a:srgbClr val="E4F4F3"/>
                </a:solidFill>
                <a:latin typeface="Arial" pitchFamily="34" charset="0"/>
                <a:ea typeface="Arial" pitchFamily="34" charset="-122"/>
                <a:cs typeface="Arial" pitchFamily="34" charset="-120"/>
              </a:rPr>
              <a:t>AIMedia 2026</a:t>
            </a:r>
            <a:endParaRPr lang="en-US" sz="1050" dirty="0"/>
          </a:p>
        </p:txBody>
      </p:sp>
      <p:sp>
        <p:nvSpPr>
          <p:cNvPr id="8" name="Shape 5"/>
          <p:cNvSpPr/>
          <p:nvPr/>
        </p:nvSpPr>
        <p:spPr>
          <a:xfrm>
            <a:off x="571500" y="1643063"/>
            <a:ext cx="142875" cy="142875"/>
          </a:xfrm>
          <a:prstGeom prst="rect">
            <a:avLst/>
          </a:prstGeom>
          <a:solidFill>
            <a:srgbClr val="3A8587"/>
          </a:solidFill>
          <a:ln/>
        </p:spPr>
      </p:sp>
      <p:sp>
        <p:nvSpPr>
          <p:cNvPr id="9" name="Text 6"/>
          <p:cNvSpPr/>
          <p:nvPr/>
        </p:nvSpPr>
        <p:spPr>
          <a:xfrm>
            <a:off x="885825" y="1557338"/>
            <a:ext cx="5209508" cy="1524000"/>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Social media platforms have changed the </a:t>
            </a:r>
            <a:pPr algn="l" indent="0" marL="0">
              <a:lnSpc>
                <a:spcPct val="150000"/>
              </a:lnSpc>
              <a:buNone/>
            </a:pPr>
            <a:r>
              <a:rPr lang="en-US" sz="1950" b="1" dirty="0">
                <a:solidFill>
                  <a:srgbClr val="1F2D2D"/>
                </a:solidFill>
                <a:latin typeface="Arial" pitchFamily="34" charset="0"/>
                <a:ea typeface="Arial" pitchFamily="34" charset="-122"/>
                <a:cs typeface="Arial" pitchFamily="34" charset="-120"/>
              </a:rPr>
              <a:t>scale, speed, and reach </a:t>
            </a:r>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of propaganda, creating systemic risks for democracy, public health, and geopolitical stability.</a:t>
            </a:r>
            <a:endParaRPr lang="en-US" sz="1950" dirty="0"/>
          </a:p>
        </p:txBody>
      </p:sp>
      <p:sp>
        <p:nvSpPr>
          <p:cNvPr id="10" name="Shape 7"/>
          <p:cNvSpPr/>
          <p:nvPr/>
        </p:nvSpPr>
        <p:spPr>
          <a:xfrm>
            <a:off x="571500" y="3452813"/>
            <a:ext cx="142875" cy="142875"/>
          </a:xfrm>
          <a:prstGeom prst="rect">
            <a:avLst/>
          </a:prstGeom>
          <a:solidFill>
            <a:srgbClr val="3A8587"/>
          </a:solidFill>
          <a:ln/>
        </p:spPr>
      </p:sp>
      <p:sp>
        <p:nvSpPr>
          <p:cNvPr id="11" name="Text 8"/>
          <p:cNvSpPr/>
          <p:nvPr/>
        </p:nvSpPr>
        <p:spPr>
          <a:xfrm>
            <a:off x="885825" y="3367088"/>
            <a:ext cx="5209508" cy="1524000"/>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Generative AI has </a:t>
            </a:r>
            <a:pPr algn="l" indent="0" marL="0">
              <a:lnSpc>
                <a:spcPct val="150000"/>
              </a:lnSpc>
              <a:buNone/>
            </a:pPr>
            <a:r>
              <a:rPr lang="en-US" sz="1950" b="1" dirty="0">
                <a:solidFill>
                  <a:srgbClr val="1F2D2D"/>
                </a:solidFill>
                <a:latin typeface="Arial" pitchFamily="34" charset="0"/>
                <a:ea typeface="Arial" pitchFamily="34" charset="-122"/>
                <a:cs typeface="Arial" pitchFamily="34" charset="-120"/>
              </a:rPr>
              <a:t>shifted the threat </a:t>
            </a:r>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 from overt false content to subtle, high-fidelity narratives that blend into everyday online discourse.</a:t>
            </a:r>
            <a:endParaRPr lang="en-US" sz="1950" dirty="0"/>
          </a:p>
        </p:txBody>
      </p:sp>
      <p:sp>
        <p:nvSpPr>
          <p:cNvPr id="12" name="Shape 9"/>
          <p:cNvSpPr/>
          <p:nvPr/>
        </p:nvSpPr>
        <p:spPr>
          <a:xfrm>
            <a:off x="571500" y="5262563"/>
            <a:ext cx="142875" cy="142875"/>
          </a:xfrm>
          <a:prstGeom prst="rect">
            <a:avLst/>
          </a:prstGeom>
          <a:solidFill>
            <a:srgbClr val="3A8587"/>
          </a:solidFill>
          <a:ln/>
        </p:spPr>
      </p:sp>
      <p:sp>
        <p:nvSpPr>
          <p:cNvPr id="13" name="Text 10"/>
          <p:cNvSpPr/>
          <p:nvPr/>
        </p:nvSpPr>
        <p:spPr>
          <a:xfrm>
            <a:off x="885825" y="5176838"/>
            <a:ext cx="5209508" cy="1152525"/>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Computational defenses (NLP, ML, LLMs) are studied </a:t>
            </a:r>
            <a:pPr algn="l" indent="0" marL="0">
              <a:lnSpc>
                <a:spcPct val="150000"/>
              </a:lnSpc>
              <a:buNone/>
            </a:pPr>
            <a:r>
              <a:rPr lang="en-US" sz="1950" b="1" dirty="0">
                <a:solidFill>
                  <a:srgbClr val="1F2D2D"/>
                </a:solidFill>
                <a:latin typeface="Arial" pitchFamily="34" charset="0"/>
                <a:ea typeface="Arial" pitchFamily="34" charset="-122"/>
                <a:cs typeface="Arial" pitchFamily="34" charset="-120"/>
              </a:rPr>
              <a:t>in isolation </a:t>
            </a:r>
            <a:pPr algn="l" indent="0" marL="0">
              <a:lnSpc>
                <a:spcPct val="150000"/>
              </a:lnSpc>
              <a:buNone/>
            </a:pPr>
            <a:r>
              <a:rPr lang="en-US" sz="1950" dirty="0">
                <a:solidFill>
                  <a:srgbClr val="1F2D2D"/>
                </a:solidFill>
                <a:latin typeface="Arial" pitchFamily="34" charset="0"/>
                <a:ea typeface="Arial" pitchFamily="34" charset="-122"/>
                <a:cs typeface="Arial" pitchFamily="34" charset="-120"/>
              </a:rPr>
              <a:t>; the field lacks a unified synthesis.</a:t>
            </a:r>
            <a:endParaRPr lang="en-US" sz="1950" dirty="0"/>
          </a:p>
        </p:txBody>
      </p:sp>
      <p:sp>
        <p:nvSpPr>
          <p:cNvPr id="14" name="Shape 11"/>
          <p:cNvSpPr/>
          <p:nvPr/>
        </p:nvSpPr>
        <p:spPr>
          <a:xfrm>
            <a:off x="6438900" y="2113211"/>
            <a:ext cx="5181600" cy="3622179"/>
          </a:xfrm>
          <a:prstGeom prst="roundRect">
            <a:avLst>
              <a:gd name="adj" fmla="val 2104"/>
            </a:avLst>
          </a:prstGeom>
          <a:solidFill>
            <a:srgbClr val="F3F8F8"/>
          </a:solidFill>
          <a:ln/>
        </p:spPr>
      </p:sp>
      <p:sp>
        <p:nvSpPr>
          <p:cNvPr id="15" name="Shape 12"/>
          <p:cNvSpPr/>
          <p:nvPr/>
        </p:nvSpPr>
        <p:spPr>
          <a:xfrm>
            <a:off x="6438900" y="2113211"/>
            <a:ext cx="57150" cy="3622179"/>
          </a:xfrm>
          <a:prstGeom prst="rect">
            <a:avLst/>
          </a:prstGeom>
          <a:solidFill>
            <a:srgbClr val="FFCE00"/>
          </a:solidFill>
          <a:ln/>
        </p:spPr>
      </p:sp>
      <p:sp>
        <p:nvSpPr>
          <p:cNvPr id="16" name="Text 13"/>
          <p:cNvSpPr/>
          <p:nvPr/>
        </p:nvSpPr>
        <p:spPr>
          <a:xfrm>
            <a:off x="6819900" y="2456111"/>
            <a:ext cx="4924425" cy="242888"/>
          </a:xfrm>
          <a:prstGeom prst="rect">
            <a:avLst/>
          </a:prstGeom>
          <a:noFill/>
          <a:ln/>
        </p:spPr>
        <p:txBody>
          <a:bodyPr wrap="square" lIns="25400" tIns="25400" rIns="25400" bIns="25400" rtlCol="0" anchor="t">
            <a:normAutofit/>
          </a:bodyPr>
          <a:lstStyle/>
          <a:p>
            <a:pPr algn="l" indent="0" marL="0">
              <a:buNone/>
            </a:pPr>
            <a:r>
              <a:rPr lang="en-US" sz="1350" b="1" spc="113" kern="0" dirty="0">
                <a:solidFill>
                  <a:srgbClr val="265F61"/>
                </a:solidFill>
                <a:latin typeface="Arial" pitchFamily="34" charset="0"/>
                <a:ea typeface="Arial" pitchFamily="34" charset="-122"/>
                <a:cs typeface="Arial" pitchFamily="34" charset="-120"/>
              </a:rPr>
              <a:t>RESEARCH QUESTIONS</a:t>
            </a:r>
            <a:endParaRPr lang="en-US" sz="1350" dirty="0"/>
          </a:p>
        </p:txBody>
      </p:sp>
      <p:sp>
        <p:nvSpPr>
          <p:cNvPr id="17" name="Text 14"/>
          <p:cNvSpPr/>
          <p:nvPr/>
        </p:nvSpPr>
        <p:spPr>
          <a:xfrm>
            <a:off x="6819900" y="2908548"/>
            <a:ext cx="4611052" cy="70098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CF3327"/>
                </a:solidFill>
                <a:latin typeface="Arial" pitchFamily="34" charset="0"/>
                <a:ea typeface="Arial" pitchFamily="34" charset="-122"/>
                <a:cs typeface="Arial" pitchFamily="34" charset="-120"/>
              </a:rPr>
              <a:t>1. </a:t>
            </a:r>
            <a:pPr algn="l" indent="0" marL="0">
              <a:lnSpc>
                <a:spcPct val="145000"/>
              </a:lnSpc>
              <a:buNone/>
            </a:pPr>
            <a:r>
              <a:rPr lang="en-US" sz="1800" dirty="0">
                <a:solidFill>
                  <a:srgbClr val="1F2D2D"/>
                </a:solidFill>
                <a:latin typeface="Arial" pitchFamily="34" charset="0"/>
                <a:ea typeface="Arial" pitchFamily="34" charset="-122"/>
                <a:cs typeface="Arial" pitchFamily="34" charset="-120"/>
              </a:rPr>
              <a:t>Are LLMs keeping pace with AI-generated propaganda?</a:t>
            </a:r>
            <a:endParaRPr lang="en-US" sz="1800" dirty="0"/>
          </a:p>
        </p:txBody>
      </p:sp>
      <p:sp>
        <p:nvSpPr>
          <p:cNvPr id="18" name="Text 15"/>
          <p:cNvSpPr/>
          <p:nvPr/>
        </p:nvSpPr>
        <p:spPr>
          <a:xfrm>
            <a:off x="6819900" y="3819079"/>
            <a:ext cx="4611052" cy="70098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CF3327"/>
                </a:solidFill>
                <a:latin typeface="Arial" pitchFamily="34" charset="0"/>
                <a:ea typeface="Arial" pitchFamily="34" charset="-122"/>
                <a:cs typeface="Arial" pitchFamily="34" charset="-120"/>
              </a:rPr>
              <a:t>2. </a:t>
            </a:r>
            <a:pPr algn="l" indent="0" marL="0">
              <a:lnSpc>
                <a:spcPct val="145000"/>
              </a:lnSpc>
              <a:buNone/>
            </a:pPr>
            <a:r>
              <a:rPr lang="en-US" sz="1800" dirty="0">
                <a:solidFill>
                  <a:srgbClr val="1F2D2D"/>
                </a:solidFill>
                <a:latin typeface="Arial" pitchFamily="34" charset="0"/>
                <a:ea typeface="Arial" pitchFamily="34" charset="-122"/>
                <a:cs typeface="Arial" pitchFamily="34" charset="-120"/>
              </a:rPr>
              <a:t>Are detection models valid for the platforms they aim to protect?</a:t>
            </a:r>
            <a:endParaRPr lang="en-US" sz="1800" dirty="0"/>
          </a:p>
        </p:txBody>
      </p:sp>
      <p:sp>
        <p:nvSpPr>
          <p:cNvPr id="19" name="Text 16"/>
          <p:cNvSpPr/>
          <p:nvPr/>
        </p:nvSpPr>
        <p:spPr>
          <a:xfrm>
            <a:off x="6819900" y="4729609"/>
            <a:ext cx="4611052" cy="70098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CF3327"/>
                </a:solidFill>
                <a:latin typeface="Arial" pitchFamily="34" charset="0"/>
                <a:ea typeface="Arial" pitchFamily="34" charset="-122"/>
                <a:cs typeface="Arial" pitchFamily="34" charset="-120"/>
              </a:rPr>
              <a:t>3. </a:t>
            </a:r>
            <a:pPr algn="l" indent="0" marL="0">
              <a:lnSpc>
                <a:spcPct val="145000"/>
              </a:lnSpc>
              <a:buNone/>
            </a:pPr>
            <a:r>
              <a:rPr lang="en-US" sz="1800" dirty="0">
                <a:solidFill>
                  <a:srgbClr val="1F2D2D"/>
                </a:solidFill>
                <a:latin typeface="Arial" pitchFamily="34" charset="0"/>
                <a:ea typeface="Arial" pitchFamily="34" charset="-122"/>
                <a:cs typeface="Arial" pitchFamily="34" charset="-120"/>
              </a:rPr>
              <a:t>Do these systems rest on sound theoretical foundations?</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2000" cy="990600"/>
          </a:xfrm>
          <a:prstGeom prst="rect">
            <a:avLst/>
          </a:prstGeom>
          <a:gradFill rotWithShape="1">
            <a:gsLst>
              <a:gs pos="0">
                <a:srgbClr val="265F61">
                  <a:alpha val="100000"/>
                </a:srgbClr>
              </a:gs>
              <a:gs pos="100000">
                <a:srgbClr val="3A8587">
                  <a:alpha val="100000"/>
                </a:srgbClr>
              </a:gs>
            </a:gsLst>
            <a:lin ang="2700000" scaled="0"/>
          </a:gradFill>
          <a:ln/>
        </p:spPr>
      </p:sp>
      <p:sp>
        <p:nvSpPr>
          <p:cNvPr id="3" name="Shape 1"/>
          <p:cNvSpPr/>
          <p:nvPr/>
        </p:nvSpPr>
        <p:spPr>
          <a:xfrm>
            <a:off x="0" y="952500"/>
            <a:ext cx="12192000" cy="38100"/>
          </a:xfrm>
          <a:prstGeom prst="rect">
            <a:avLst/>
          </a:prstGeom>
          <a:solidFill>
            <a:srgbClr val="FFF200"/>
          </a:solidFill>
          <a:ln/>
        </p:spPr>
      </p:sp>
      <p:sp>
        <p:nvSpPr>
          <p:cNvPr id="4" name="Shape 2"/>
          <p:cNvSpPr/>
          <p:nvPr/>
        </p:nvSpPr>
        <p:spPr>
          <a:xfrm>
            <a:off x="419100" y="142875"/>
            <a:ext cx="666750" cy="666750"/>
          </a:xfrm>
          <a:prstGeom prst="roundRect">
            <a:avLst>
              <a:gd name="adj" fmla="val 11429"/>
            </a:avLst>
          </a:prstGeom>
          <a:solidFill>
            <a:srgbClr val="FFFFFF"/>
          </a:solidFill>
          <a:ln/>
        </p:spPr>
      </p:sp>
      <p:pic>
        <p:nvPicPr>
          <p:cNvPr id="5" name="Image 0" descr="preencoded.png">    </p:cNvPr>
          <p:cNvPicPr>
            <a:picLocks noChangeAspect="1"/>
          </p:cNvPicPr>
          <p:nvPr/>
        </p:nvPicPr>
        <p:blipFill>
          <a:blip r:embed="rId1"/>
          <a:srcRect l="0" r="0" t="0" b="0"/>
          <a:stretch/>
        </p:blipFill>
        <p:spPr>
          <a:xfrm>
            <a:off x="485775" y="209550"/>
            <a:ext cx="533400" cy="533400"/>
          </a:xfrm>
          <a:prstGeom prst="rect">
            <a:avLst/>
          </a:prstGeom>
        </p:spPr>
      </p:pic>
      <p:sp>
        <p:nvSpPr>
          <p:cNvPr id="6" name="Text 3"/>
          <p:cNvSpPr/>
          <p:nvPr/>
        </p:nvSpPr>
        <p:spPr>
          <a:xfrm>
            <a:off x="1257300" y="307181"/>
            <a:ext cx="10392534" cy="376238"/>
          </a:xfrm>
          <a:prstGeom prst="rect">
            <a:avLst/>
          </a:prstGeom>
          <a:noFill/>
          <a:ln/>
          <a:effectLst>
            <a:outerShdw sx="100000" sy="100000" kx="0" ky="0" algn="bl" rotWithShape="0" blurRad="19050" dist="9525" dir="5400000">
              <a:srgbClr val="000000">
                <a:alpha val="28000"/>
              </a:srgbClr>
            </a:outerShdw>
          </a:effectLst>
        </p:spPr>
        <p:txBody>
          <a:bodyPr wrap="square" lIns="25400" tIns="25400" rIns="25400" bIns="25400" rtlCol="0" anchor="t">
            <a:normAutofit/>
          </a:bodyPr>
          <a:lstStyle/>
          <a:p>
            <a:pPr algn="l" indent="0" marL="0">
              <a:buNone/>
            </a:pPr>
            <a:r>
              <a:rPr lang="en-US" sz="2250" b="1" dirty="0">
                <a:solidFill>
                  <a:srgbClr val="FFF200"/>
                </a:solidFill>
                <a:latin typeface="Arial" pitchFamily="34" charset="0"/>
                <a:ea typeface="Arial" pitchFamily="34" charset="-122"/>
                <a:cs typeface="Arial" pitchFamily="34" charset="-120"/>
              </a:rPr>
              <a:t>Our Contributions</a:t>
            </a:r>
            <a:endParaRPr lang="en-US" sz="2250" dirty="0"/>
          </a:p>
        </p:txBody>
      </p:sp>
      <p:sp>
        <p:nvSpPr>
          <p:cNvPr id="7" name="Text 4"/>
          <p:cNvSpPr/>
          <p:nvPr/>
        </p:nvSpPr>
        <p:spPr>
          <a:xfrm>
            <a:off x="10800308" y="397669"/>
            <a:ext cx="972592" cy="195263"/>
          </a:xfrm>
          <a:prstGeom prst="rect">
            <a:avLst/>
          </a:prstGeom>
          <a:noFill/>
          <a:ln/>
        </p:spPr>
        <p:txBody>
          <a:bodyPr wrap="square" lIns="25400" tIns="25400" rIns="25400" bIns="25400" rtlCol="0" anchor="t">
            <a:normAutofit/>
          </a:bodyPr>
          <a:lstStyle/>
          <a:p>
            <a:pPr algn="r" indent="0" marL="0">
              <a:buNone/>
            </a:pPr>
            <a:r>
              <a:rPr lang="en-US" sz="1050" b="1" dirty="0">
                <a:solidFill>
                  <a:srgbClr val="E4F4F3"/>
                </a:solidFill>
                <a:latin typeface="Arial" pitchFamily="34" charset="0"/>
                <a:ea typeface="Arial" pitchFamily="34" charset="-122"/>
                <a:cs typeface="Arial" pitchFamily="34" charset="-120"/>
              </a:rPr>
              <a:t>AIMedia 2026</a:t>
            </a:r>
            <a:endParaRPr lang="en-US" sz="1050" dirty="0"/>
          </a:p>
        </p:txBody>
      </p:sp>
      <p:sp>
        <p:nvSpPr>
          <p:cNvPr id="8" name="Shape 5"/>
          <p:cNvSpPr/>
          <p:nvPr/>
        </p:nvSpPr>
        <p:spPr>
          <a:xfrm>
            <a:off x="571500" y="1485900"/>
            <a:ext cx="3479750" cy="4876800"/>
          </a:xfrm>
          <a:prstGeom prst="roundRect">
            <a:avLst>
              <a:gd name="adj" fmla="val 2737"/>
            </a:avLst>
          </a:prstGeom>
          <a:solidFill>
            <a:srgbClr val="F3F8F8"/>
          </a:solidFill>
          <a:ln/>
        </p:spPr>
      </p:sp>
      <p:sp>
        <p:nvSpPr>
          <p:cNvPr id="9" name="Shape 6"/>
          <p:cNvSpPr/>
          <p:nvPr/>
        </p:nvSpPr>
        <p:spPr>
          <a:xfrm>
            <a:off x="571500" y="1485900"/>
            <a:ext cx="3479750" cy="57150"/>
          </a:xfrm>
          <a:prstGeom prst="rect">
            <a:avLst/>
          </a:prstGeom>
          <a:solidFill>
            <a:srgbClr val="3A8587"/>
          </a:solidFill>
          <a:ln/>
        </p:spPr>
      </p:sp>
      <p:sp>
        <p:nvSpPr>
          <p:cNvPr id="10" name="Text 7"/>
          <p:cNvSpPr/>
          <p:nvPr/>
        </p:nvSpPr>
        <p:spPr>
          <a:xfrm>
            <a:off x="895350" y="2814638"/>
            <a:ext cx="3115255" cy="647700"/>
          </a:xfrm>
          <a:prstGeom prst="rect">
            <a:avLst/>
          </a:prstGeom>
          <a:noFill/>
          <a:ln/>
        </p:spPr>
        <p:txBody>
          <a:bodyPr wrap="square" lIns="25400" tIns="25400" rIns="25400" bIns="25400" rtlCol="0" anchor="t">
            <a:normAutofit/>
          </a:bodyPr>
          <a:lstStyle/>
          <a:p>
            <a:pPr algn="l" indent="0" marL="0">
              <a:lnSpc>
                <a:spcPct val="100000"/>
              </a:lnSpc>
              <a:buNone/>
            </a:pPr>
            <a:r>
              <a:rPr lang="en-US" sz="4800" b="1" dirty="0">
                <a:solidFill>
                  <a:srgbClr val="3A8587"/>
                </a:solidFill>
                <a:latin typeface="Arial" pitchFamily="34" charset="0"/>
                <a:ea typeface="Arial" pitchFamily="34" charset="-122"/>
                <a:cs typeface="Arial" pitchFamily="34" charset="-120"/>
              </a:rPr>
              <a:t>01</a:t>
            </a:r>
            <a:endParaRPr lang="en-US" sz="4800" dirty="0"/>
          </a:p>
        </p:txBody>
      </p:sp>
      <p:sp>
        <p:nvSpPr>
          <p:cNvPr id="11" name="Text 8"/>
          <p:cNvSpPr/>
          <p:nvPr/>
        </p:nvSpPr>
        <p:spPr>
          <a:xfrm>
            <a:off x="895350" y="3614738"/>
            <a:ext cx="3115255" cy="338138"/>
          </a:xfrm>
          <a:prstGeom prst="rect">
            <a:avLst/>
          </a:prstGeom>
          <a:noFill/>
          <a:ln/>
        </p:spPr>
        <p:txBody>
          <a:bodyPr wrap="square" lIns="25400" tIns="25400" rIns="25400" bIns="25400" rtlCol="0" anchor="t">
            <a:normAutofit/>
          </a:bodyPr>
          <a:lstStyle/>
          <a:p>
            <a:pPr algn="l" indent="0" marL="0">
              <a:buNone/>
            </a:pPr>
            <a:r>
              <a:rPr lang="en-US" sz="2025" b="1" dirty="0">
                <a:solidFill>
                  <a:srgbClr val="1F2D2D"/>
                </a:solidFill>
                <a:latin typeface="Arial" pitchFamily="34" charset="0"/>
                <a:ea typeface="Arial" pitchFamily="34" charset="-122"/>
                <a:cs typeface="Arial" pitchFamily="34" charset="-120"/>
              </a:rPr>
              <a:t>An original taxonomy</a:t>
            </a:r>
            <a:endParaRPr lang="en-US" sz="2025" dirty="0"/>
          </a:p>
        </p:txBody>
      </p:sp>
      <p:sp>
        <p:nvSpPr>
          <p:cNvPr id="12" name="Text 9"/>
          <p:cNvSpPr/>
          <p:nvPr/>
        </p:nvSpPr>
        <p:spPr>
          <a:xfrm>
            <a:off x="895350" y="4105275"/>
            <a:ext cx="2917012" cy="1023938"/>
          </a:xfrm>
          <a:prstGeom prst="rect">
            <a:avLst/>
          </a:prstGeom>
          <a:noFill/>
          <a:ln/>
        </p:spPr>
        <p:txBody>
          <a:bodyPr wrap="square" lIns="25400" tIns="25400" rIns="25400" bIns="25400" rtlCol="0" anchor="t">
            <a:normAutofit/>
          </a:bodyPr>
          <a:lstStyle/>
          <a:p>
            <a:pPr algn="l" indent="0" marL="0">
              <a:lnSpc>
                <a:spcPct val="150000"/>
              </a:lnSpc>
              <a:buNone/>
            </a:pPr>
            <a:r>
              <a:rPr lang="en-US" sz="1725" dirty="0">
                <a:solidFill>
                  <a:srgbClr val="3C4A4A"/>
                </a:solidFill>
                <a:latin typeface="Arial" pitchFamily="34" charset="0"/>
                <a:ea typeface="Arial" pitchFamily="34" charset="-122"/>
                <a:cs typeface="Arial" pitchFamily="34" charset="-120"/>
              </a:rPr>
              <a:t>A multi-level taxonomy of propaganda research using computational methods.</a:t>
            </a:r>
            <a:endParaRPr lang="en-US" sz="1725" dirty="0"/>
          </a:p>
        </p:txBody>
      </p:sp>
      <p:sp>
        <p:nvSpPr>
          <p:cNvPr id="13" name="Shape 10"/>
          <p:cNvSpPr/>
          <p:nvPr/>
        </p:nvSpPr>
        <p:spPr>
          <a:xfrm>
            <a:off x="4356050" y="1485900"/>
            <a:ext cx="3479825" cy="4876800"/>
          </a:xfrm>
          <a:prstGeom prst="roundRect">
            <a:avLst>
              <a:gd name="adj" fmla="val 2737"/>
            </a:avLst>
          </a:prstGeom>
          <a:solidFill>
            <a:srgbClr val="F3F8F8"/>
          </a:solidFill>
          <a:ln/>
        </p:spPr>
      </p:sp>
      <p:sp>
        <p:nvSpPr>
          <p:cNvPr id="14" name="Shape 11"/>
          <p:cNvSpPr/>
          <p:nvPr/>
        </p:nvSpPr>
        <p:spPr>
          <a:xfrm>
            <a:off x="4356050" y="1485900"/>
            <a:ext cx="3479825" cy="57150"/>
          </a:xfrm>
          <a:prstGeom prst="rect">
            <a:avLst/>
          </a:prstGeom>
          <a:solidFill>
            <a:srgbClr val="3A8587"/>
          </a:solidFill>
          <a:ln/>
        </p:spPr>
      </p:sp>
      <p:sp>
        <p:nvSpPr>
          <p:cNvPr id="15" name="Text 12"/>
          <p:cNvSpPr/>
          <p:nvPr/>
        </p:nvSpPr>
        <p:spPr>
          <a:xfrm>
            <a:off x="4679900" y="2814638"/>
            <a:ext cx="3115337" cy="647700"/>
          </a:xfrm>
          <a:prstGeom prst="rect">
            <a:avLst/>
          </a:prstGeom>
          <a:noFill/>
          <a:ln/>
        </p:spPr>
        <p:txBody>
          <a:bodyPr wrap="square" lIns="25400" tIns="25400" rIns="25400" bIns="25400" rtlCol="0" anchor="t">
            <a:normAutofit/>
          </a:bodyPr>
          <a:lstStyle/>
          <a:p>
            <a:pPr algn="l" indent="0" marL="0">
              <a:lnSpc>
                <a:spcPct val="100000"/>
              </a:lnSpc>
              <a:buNone/>
            </a:pPr>
            <a:r>
              <a:rPr lang="en-US" sz="4800" b="1" dirty="0">
                <a:solidFill>
                  <a:srgbClr val="3A8587"/>
                </a:solidFill>
                <a:latin typeface="Arial" pitchFamily="34" charset="0"/>
                <a:ea typeface="Arial" pitchFamily="34" charset="-122"/>
                <a:cs typeface="Arial" pitchFamily="34" charset="-120"/>
              </a:rPr>
              <a:t>02</a:t>
            </a:r>
            <a:endParaRPr lang="en-US" sz="4800" dirty="0"/>
          </a:p>
        </p:txBody>
      </p:sp>
      <p:sp>
        <p:nvSpPr>
          <p:cNvPr id="16" name="Text 13"/>
          <p:cNvSpPr/>
          <p:nvPr/>
        </p:nvSpPr>
        <p:spPr>
          <a:xfrm>
            <a:off x="4679900" y="3614738"/>
            <a:ext cx="3115337" cy="338138"/>
          </a:xfrm>
          <a:prstGeom prst="rect">
            <a:avLst/>
          </a:prstGeom>
          <a:noFill/>
          <a:ln/>
        </p:spPr>
        <p:txBody>
          <a:bodyPr wrap="square" lIns="25400" tIns="25400" rIns="25400" bIns="25400" rtlCol="0" anchor="t">
            <a:normAutofit/>
          </a:bodyPr>
          <a:lstStyle/>
          <a:p>
            <a:pPr algn="l" indent="0" marL="0">
              <a:buNone/>
            </a:pPr>
            <a:r>
              <a:rPr lang="en-US" sz="2025" b="1" dirty="0">
                <a:solidFill>
                  <a:srgbClr val="1F2D2D"/>
                </a:solidFill>
                <a:latin typeface="Arial" pitchFamily="34" charset="0"/>
                <a:ea typeface="Arial" pitchFamily="34" charset="-122"/>
                <a:cs typeface="Arial" pitchFamily="34" charset="-120"/>
              </a:rPr>
              <a:t>Structural weaknesses</a:t>
            </a:r>
            <a:endParaRPr lang="en-US" sz="2025" dirty="0"/>
          </a:p>
        </p:txBody>
      </p:sp>
      <p:sp>
        <p:nvSpPr>
          <p:cNvPr id="17" name="Text 14"/>
          <p:cNvSpPr/>
          <p:nvPr/>
        </p:nvSpPr>
        <p:spPr>
          <a:xfrm>
            <a:off x="4679900" y="4105275"/>
            <a:ext cx="2917089" cy="1023938"/>
          </a:xfrm>
          <a:prstGeom prst="rect">
            <a:avLst/>
          </a:prstGeom>
          <a:noFill/>
          <a:ln/>
        </p:spPr>
        <p:txBody>
          <a:bodyPr wrap="square" lIns="25400" tIns="25400" rIns="25400" bIns="25400" rtlCol="0" anchor="t">
            <a:normAutofit/>
          </a:bodyPr>
          <a:lstStyle/>
          <a:p>
            <a:pPr algn="l" indent="0" marL="0">
              <a:lnSpc>
                <a:spcPct val="150000"/>
              </a:lnSpc>
              <a:buNone/>
            </a:pPr>
            <a:r>
              <a:rPr lang="en-US" sz="1725" dirty="0">
                <a:solidFill>
                  <a:srgbClr val="3C4A4A"/>
                </a:solidFill>
                <a:latin typeface="Arial" pitchFamily="34" charset="0"/>
                <a:ea typeface="Arial" pitchFamily="34" charset="-122"/>
                <a:cs typeface="Arial" pitchFamily="34" charset="-120"/>
              </a:rPr>
              <a:t>Identification of systemic vulnerabilities in the current detection ecosystem.</a:t>
            </a:r>
            <a:endParaRPr lang="en-US" sz="1725" dirty="0"/>
          </a:p>
        </p:txBody>
      </p:sp>
      <p:sp>
        <p:nvSpPr>
          <p:cNvPr id="18" name="Shape 15"/>
          <p:cNvSpPr/>
          <p:nvPr/>
        </p:nvSpPr>
        <p:spPr>
          <a:xfrm>
            <a:off x="8140675" y="1485900"/>
            <a:ext cx="3479825" cy="4876800"/>
          </a:xfrm>
          <a:prstGeom prst="roundRect">
            <a:avLst>
              <a:gd name="adj" fmla="val 2737"/>
            </a:avLst>
          </a:prstGeom>
          <a:solidFill>
            <a:srgbClr val="F3F8F8"/>
          </a:solidFill>
          <a:ln/>
        </p:spPr>
      </p:sp>
      <p:sp>
        <p:nvSpPr>
          <p:cNvPr id="19" name="Shape 16"/>
          <p:cNvSpPr/>
          <p:nvPr/>
        </p:nvSpPr>
        <p:spPr>
          <a:xfrm>
            <a:off x="8140675" y="1485900"/>
            <a:ext cx="3479825" cy="57150"/>
          </a:xfrm>
          <a:prstGeom prst="rect">
            <a:avLst/>
          </a:prstGeom>
          <a:solidFill>
            <a:srgbClr val="3A8587"/>
          </a:solidFill>
          <a:ln/>
        </p:spPr>
      </p:sp>
      <p:sp>
        <p:nvSpPr>
          <p:cNvPr id="20" name="Text 17"/>
          <p:cNvSpPr/>
          <p:nvPr/>
        </p:nvSpPr>
        <p:spPr>
          <a:xfrm>
            <a:off x="8464525" y="2814638"/>
            <a:ext cx="3115337" cy="647700"/>
          </a:xfrm>
          <a:prstGeom prst="rect">
            <a:avLst/>
          </a:prstGeom>
          <a:noFill/>
          <a:ln/>
        </p:spPr>
        <p:txBody>
          <a:bodyPr wrap="square" lIns="25400" tIns="25400" rIns="25400" bIns="25400" rtlCol="0" anchor="t">
            <a:normAutofit/>
          </a:bodyPr>
          <a:lstStyle/>
          <a:p>
            <a:pPr algn="l" indent="0" marL="0">
              <a:lnSpc>
                <a:spcPct val="100000"/>
              </a:lnSpc>
              <a:buNone/>
            </a:pPr>
            <a:r>
              <a:rPr lang="en-US" sz="4800" b="1" dirty="0">
                <a:solidFill>
                  <a:srgbClr val="3A8587"/>
                </a:solidFill>
                <a:latin typeface="Arial" pitchFamily="34" charset="0"/>
                <a:ea typeface="Arial" pitchFamily="34" charset="-122"/>
                <a:cs typeface="Arial" pitchFamily="34" charset="-120"/>
              </a:rPr>
              <a:t>03</a:t>
            </a:r>
            <a:endParaRPr lang="en-US" sz="4800" dirty="0"/>
          </a:p>
        </p:txBody>
      </p:sp>
      <p:sp>
        <p:nvSpPr>
          <p:cNvPr id="21" name="Text 18"/>
          <p:cNvSpPr/>
          <p:nvPr/>
        </p:nvSpPr>
        <p:spPr>
          <a:xfrm>
            <a:off x="8464525" y="3614738"/>
            <a:ext cx="3115337" cy="338138"/>
          </a:xfrm>
          <a:prstGeom prst="rect">
            <a:avLst/>
          </a:prstGeom>
          <a:noFill/>
          <a:ln/>
        </p:spPr>
        <p:txBody>
          <a:bodyPr wrap="square" lIns="25400" tIns="25400" rIns="25400" bIns="25400" rtlCol="0" anchor="t">
            <a:normAutofit/>
          </a:bodyPr>
          <a:lstStyle/>
          <a:p>
            <a:pPr algn="l" indent="0" marL="0">
              <a:buNone/>
            </a:pPr>
            <a:r>
              <a:rPr lang="en-US" sz="2025" b="1" dirty="0">
                <a:solidFill>
                  <a:srgbClr val="1F2D2D"/>
                </a:solidFill>
                <a:latin typeface="Arial" pitchFamily="34" charset="0"/>
                <a:ea typeface="Arial" pitchFamily="34" charset="-122"/>
                <a:cs typeface="Arial" pitchFamily="34" charset="-120"/>
              </a:rPr>
              <a:t>A strategic roadmap</a:t>
            </a:r>
            <a:endParaRPr lang="en-US" sz="2025" dirty="0"/>
          </a:p>
        </p:txBody>
      </p:sp>
      <p:sp>
        <p:nvSpPr>
          <p:cNvPr id="22" name="Text 19"/>
          <p:cNvSpPr/>
          <p:nvPr/>
        </p:nvSpPr>
        <p:spPr>
          <a:xfrm>
            <a:off x="8464525" y="4105275"/>
            <a:ext cx="2917089" cy="1023938"/>
          </a:xfrm>
          <a:prstGeom prst="rect">
            <a:avLst/>
          </a:prstGeom>
          <a:noFill/>
          <a:ln/>
        </p:spPr>
        <p:txBody>
          <a:bodyPr wrap="square" lIns="25400" tIns="25400" rIns="25400" bIns="25400" rtlCol="0" anchor="t">
            <a:normAutofit/>
          </a:bodyPr>
          <a:lstStyle/>
          <a:p>
            <a:pPr algn="l" indent="0" marL="0">
              <a:lnSpc>
                <a:spcPct val="150000"/>
              </a:lnSpc>
              <a:buNone/>
            </a:pPr>
            <a:r>
              <a:rPr lang="en-US" sz="1725" dirty="0">
                <a:solidFill>
                  <a:srgbClr val="3C4A4A"/>
                </a:solidFill>
                <a:latin typeface="Arial" pitchFamily="34" charset="0"/>
                <a:ea typeface="Arial" pitchFamily="34" charset="-122"/>
                <a:cs typeface="Arial" pitchFamily="34" charset="-120"/>
              </a:rPr>
              <a:t>Toward theoretically grounded, multimodal, and explainable detection.</a:t>
            </a:r>
            <a:endParaRPr lang="en-US" sz="1725"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2000" cy="990600"/>
          </a:xfrm>
          <a:prstGeom prst="rect">
            <a:avLst/>
          </a:prstGeom>
          <a:gradFill rotWithShape="1">
            <a:gsLst>
              <a:gs pos="0">
                <a:srgbClr val="265F61">
                  <a:alpha val="100000"/>
                </a:srgbClr>
              </a:gs>
              <a:gs pos="100000">
                <a:srgbClr val="3A8587">
                  <a:alpha val="100000"/>
                </a:srgbClr>
              </a:gs>
            </a:gsLst>
            <a:lin ang="2700000" scaled="0"/>
          </a:gradFill>
          <a:ln/>
        </p:spPr>
      </p:sp>
      <p:sp>
        <p:nvSpPr>
          <p:cNvPr id="3" name="Shape 1"/>
          <p:cNvSpPr/>
          <p:nvPr/>
        </p:nvSpPr>
        <p:spPr>
          <a:xfrm>
            <a:off x="0" y="952500"/>
            <a:ext cx="12192000" cy="38100"/>
          </a:xfrm>
          <a:prstGeom prst="rect">
            <a:avLst/>
          </a:prstGeom>
          <a:solidFill>
            <a:srgbClr val="FFF200"/>
          </a:solidFill>
          <a:ln/>
        </p:spPr>
      </p:sp>
      <p:sp>
        <p:nvSpPr>
          <p:cNvPr id="4" name="Shape 2"/>
          <p:cNvSpPr/>
          <p:nvPr/>
        </p:nvSpPr>
        <p:spPr>
          <a:xfrm>
            <a:off x="419100" y="142875"/>
            <a:ext cx="666750" cy="666750"/>
          </a:xfrm>
          <a:prstGeom prst="roundRect">
            <a:avLst>
              <a:gd name="adj" fmla="val 11429"/>
            </a:avLst>
          </a:prstGeom>
          <a:solidFill>
            <a:srgbClr val="FFFFFF"/>
          </a:solidFill>
          <a:ln/>
        </p:spPr>
      </p:sp>
      <p:pic>
        <p:nvPicPr>
          <p:cNvPr id="5" name="Image 0" descr="preencoded.png">    </p:cNvPr>
          <p:cNvPicPr>
            <a:picLocks noChangeAspect="1"/>
          </p:cNvPicPr>
          <p:nvPr/>
        </p:nvPicPr>
        <p:blipFill>
          <a:blip r:embed="rId1"/>
          <a:srcRect l="0" r="0" t="0" b="0"/>
          <a:stretch/>
        </p:blipFill>
        <p:spPr>
          <a:xfrm>
            <a:off x="485775" y="209550"/>
            <a:ext cx="533400" cy="533400"/>
          </a:xfrm>
          <a:prstGeom prst="rect">
            <a:avLst/>
          </a:prstGeom>
        </p:spPr>
      </p:pic>
      <p:sp>
        <p:nvSpPr>
          <p:cNvPr id="6" name="Text 3"/>
          <p:cNvSpPr/>
          <p:nvPr/>
        </p:nvSpPr>
        <p:spPr>
          <a:xfrm>
            <a:off x="1257300" y="307181"/>
            <a:ext cx="10392534" cy="376238"/>
          </a:xfrm>
          <a:prstGeom prst="rect">
            <a:avLst/>
          </a:prstGeom>
          <a:noFill/>
          <a:ln/>
          <a:effectLst>
            <a:outerShdw sx="100000" sy="100000" kx="0" ky="0" algn="bl" rotWithShape="0" blurRad="19050" dist="9525" dir="5400000">
              <a:srgbClr val="000000">
                <a:alpha val="28000"/>
              </a:srgbClr>
            </a:outerShdw>
          </a:effectLst>
        </p:spPr>
        <p:txBody>
          <a:bodyPr wrap="square" lIns="25400" tIns="25400" rIns="25400" bIns="25400" rtlCol="0" anchor="t">
            <a:normAutofit/>
          </a:bodyPr>
          <a:lstStyle/>
          <a:p>
            <a:pPr algn="l" indent="0" marL="0">
              <a:buNone/>
            </a:pPr>
            <a:r>
              <a:rPr lang="en-US" sz="2250" b="1" dirty="0">
                <a:solidFill>
                  <a:srgbClr val="FFF200"/>
                </a:solidFill>
                <a:latin typeface="Arial" pitchFamily="34" charset="0"/>
                <a:ea typeface="Arial" pitchFamily="34" charset="-122"/>
                <a:cs typeface="Arial" pitchFamily="34" charset="-120"/>
              </a:rPr>
              <a:t>Methodology — Systematic Literature Review</a:t>
            </a:r>
            <a:endParaRPr lang="en-US" sz="2250" dirty="0"/>
          </a:p>
        </p:txBody>
      </p:sp>
      <p:sp>
        <p:nvSpPr>
          <p:cNvPr id="7" name="Text 4"/>
          <p:cNvSpPr/>
          <p:nvPr/>
        </p:nvSpPr>
        <p:spPr>
          <a:xfrm>
            <a:off x="10800308" y="397669"/>
            <a:ext cx="972592" cy="195263"/>
          </a:xfrm>
          <a:prstGeom prst="rect">
            <a:avLst/>
          </a:prstGeom>
          <a:noFill/>
          <a:ln/>
        </p:spPr>
        <p:txBody>
          <a:bodyPr wrap="square" lIns="25400" tIns="25400" rIns="25400" bIns="25400" rtlCol="0" anchor="t">
            <a:normAutofit/>
          </a:bodyPr>
          <a:lstStyle/>
          <a:p>
            <a:pPr algn="r" indent="0" marL="0">
              <a:buNone/>
            </a:pPr>
            <a:r>
              <a:rPr lang="en-US" sz="1050" b="1" dirty="0">
                <a:solidFill>
                  <a:srgbClr val="E4F4F3"/>
                </a:solidFill>
                <a:latin typeface="Arial" pitchFamily="34" charset="0"/>
                <a:ea typeface="Arial" pitchFamily="34" charset="-122"/>
                <a:cs typeface="Arial" pitchFamily="34" charset="-120"/>
              </a:rPr>
              <a:t>AIMedia 2026</a:t>
            </a:r>
            <a:endParaRPr lang="en-US" sz="1050" dirty="0"/>
          </a:p>
        </p:txBody>
      </p:sp>
      <p:sp>
        <p:nvSpPr>
          <p:cNvPr id="8" name="Shape 5"/>
          <p:cNvSpPr/>
          <p:nvPr/>
        </p:nvSpPr>
        <p:spPr>
          <a:xfrm>
            <a:off x="571500" y="2283172"/>
            <a:ext cx="2287042" cy="1400175"/>
          </a:xfrm>
          <a:prstGeom prst="roundRect">
            <a:avLst>
              <a:gd name="adj" fmla="val 6803"/>
            </a:avLst>
          </a:prstGeom>
          <a:solidFill>
            <a:srgbClr val="EEF5F5"/>
          </a:solidFill>
          <a:ln w="9525">
            <a:solidFill>
              <a:srgbClr val="CFE2E1"/>
            </a:solidFill>
            <a:prstDash val="solid"/>
          </a:ln>
        </p:spPr>
      </p:sp>
      <p:sp>
        <p:nvSpPr>
          <p:cNvPr id="9" name="Text 6"/>
          <p:cNvSpPr/>
          <p:nvPr/>
        </p:nvSpPr>
        <p:spPr>
          <a:xfrm>
            <a:off x="593355" y="2578447"/>
            <a:ext cx="2243331" cy="576262"/>
          </a:xfrm>
          <a:prstGeom prst="rect">
            <a:avLst/>
          </a:prstGeom>
          <a:noFill/>
          <a:ln/>
        </p:spPr>
        <p:txBody>
          <a:bodyPr wrap="square" lIns="25400" tIns="25400" rIns="25400" bIns="25400" rtlCol="0" anchor="t">
            <a:normAutofit/>
          </a:bodyPr>
          <a:lstStyle/>
          <a:p>
            <a:pPr algn="ctr" indent="0" marL="0">
              <a:buNone/>
            </a:pPr>
            <a:r>
              <a:rPr lang="en-US" sz="3600" b="1" dirty="0">
                <a:solidFill>
                  <a:srgbClr val="265F61"/>
                </a:solidFill>
                <a:latin typeface="Arial" pitchFamily="34" charset="0"/>
                <a:ea typeface="Arial" pitchFamily="34" charset="-122"/>
                <a:cs typeface="Arial" pitchFamily="34" charset="-120"/>
              </a:rPr>
              <a:t>263</a:t>
            </a:r>
            <a:endParaRPr lang="en-US" sz="3600" dirty="0"/>
          </a:p>
        </p:txBody>
      </p:sp>
      <p:sp>
        <p:nvSpPr>
          <p:cNvPr id="10" name="Text 7"/>
          <p:cNvSpPr/>
          <p:nvPr/>
        </p:nvSpPr>
        <p:spPr>
          <a:xfrm>
            <a:off x="593355" y="3173760"/>
            <a:ext cx="2243331" cy="252413"/>
          </a:xfrm>
          <a:prstGeom prst="rect">
            <a:avLst/>
          </a:prstGeom>
          <a:noFill/>
          <a:ln/>
        </p:spPr>
        <p:txBody>
          <a:bodyPr wrap="square" lIns="25400" tIns="25400" rIns="25400" bIns="25400" rtlCol="0" anchor="t">
            <a:normAutofit/>
          </a:bodyPr>
          <a:lstStyle/>
          <a:p>
            <a:pPr algn="ctr" indent="0" marL="0">
              <a:buNone/>
            </a:pPr>
            <a:r>
              <a:rPr lang="en-US" sz="1425" dirty="0">
                <a:solidFill>
                  <a:srgbClr val="3C4A4A"/>
                </a:solidFill>
                <a:latin typeface="Arial" pitchFamily="34" charset="0"/>
                <a:ea typeface="Arial" pitchFamily="34" charset="-122"/>
                <a:cs typeface="Arial" pitchFamily="34" charset="-120"/>
              </a:rPr>
              <a:t>records identified</a:t>
            </a:r>
            <a:endParaRPr lang="en-US" sz="1425" dirty="0"/>
          </a:p>
        </p:txBody>
      </p:sp>
      <p:sp>
        <p:nvSpPr>
          <p:cNvPr id="11" name="Text 8"/>
          <p:cNvSpPr/>
          <p:nvPr/>
        </p:nvSpPr>
        <p:spPr>
          <a:xfrm>
            <a:off x="3029992" y="2792760"/>
            <a:ext cx="373261" cy="419100"/>
          </a:xfrm>
          <a:prstGeom prst="rect">
            <a:avLst/>
          </a:prstGeom>
          <a:noFill/>
          <a:ln/>
        </p:spPr>
        <p:txBody>
          <a:bodyPr wrap="square" lIns="25400" tIns="25400" rIns="25400" bIns="25400" rtlCol="0" anchor="t">
            <a:normAutofit/>
          </a:bodyPr>
          <a:lstStyle/>
          <a:p>
            <a:pPr algn="l" indent="0" marL="0">
              <a:buNone/>
            </a:pPr>
            <a:r>
              <a:rPr lang="en-US" sz="2550" dirty="0">
                <a:solidFill>
                  <a:srgbClr val="9BB5B4"/>
                </a:solidFill>
                <a:latin typeface="Arial" pitchFamily="34" charset="0"/>
                <a:ea typeface="Arial" pitchFamily="34" charset="-122"/>
                <a:cs typeface="Arial" pitchFamily="34" charset="-120"/>
              </a:rPr>
              <a:t>→</a:t>
            </a:r>
            <a:endParaRPr lang="en-US" sz="2550" dirty="0"/>
          </a:p>
        </p:txBody>
      </p:sp>
      <p:sp>
        <p:nvSpPr>
          <p:cNvPr id="12" name="Shape 9"/>
          <p:cNvSpPr/>
          <p:nvPr/>
        </p:nvSpPr>
        <p:spPr>
          <a:xfrm>
            <a:off x="3498503" y="2283172"/>
            <a:ext cx="2287042" cy="1400175"/>
          </a:xfrm>
          <a:prstGeom prst="roundRect">
            <a:avLst>
              <a:gd name="adj" fmla="val 6803"/>
            </a:avLst>
          </a:prstGeom>
          <a:solidFill>
            <a:srgbClr val="EEF5F5"/>
          </a:solidFill>
          <a:ln w="9525">
            <a:solidFill>
              <a:srgbClr val="CFE2E1"/>
            </a:solidFill>
            <a:prstDash val="solid"/>
          </a:ln>
        </p:spPr>
      </p:sp>
      <p:sp>
        <p:nvSpPr>
          <p:cNvPr id="13" name="Text 10"/>
          <p:cNvSpPr/>
          <p:nvPr/>
        </p:nvSpPr>
        <p:spPr>
          <a:xfrm>
            <a:off x="3520358" y="2578447"/>
            <a:ext cx="2243331" cy="576262"/>
          </a:xfrm>
          <a:prstGeom prst="rect">
            <a:avLst/>
          </a:prstGeom>
          <a:noFill/>
          <a:ln/>
        </p:spPr>
        <p:txBody>
          <a:bodyPr wrap="square" lIns="25400" tIns="25400" rIns="25400" bIns="25400" rtlCol="0" anchor="t">
            <a:normAutofit/>
          </a:bodyPr>
          <a:lstStyle/>
          <a:p>
            <a:pPr algn="ctr" indent="0" marL="0">
              <a:buNone/>
            </a:pPr>
            <a:r>
              <a:rPr lang="en-US" sz="3600" b="1" dirty="0">
                <a:solidFill>
                  <a:srgbClr val="265F61"/>
                </a:solidFill>
                <a:latin typeface="Arial" pitchFamily="34" charset="0"/>
                <a:ea typeface="Arial" pitchFamily="34" charset="-122"/>
                <a:cs typeface="Arial" pitchFamily="34" charset="-120"/>
              </a:rPr>
              <a:t>−124</a:t>
            </a:r>
            <a:endParaRPr lang="en-US" sz="3600" dirty="0"/>
          </a:p>
        </p:txBody>
      </p:sp>
      <p:sp>
        <p:nvSpPr>
          <p:cNvPr id="14" name="Text 11"/>
          <p:cNvSpPr/>
          <p:nvPr/>
        </p:nvSpPr>
        <p:spPr>
          <a:xfrm>
            <a:off x="3520358" y="3173760"/>
            <a:ext cx="2243331" cy="252413"/>
          </a:xfrm>
          <a:prstGeom prst="rect">
            <a:avLst/>
          </a:prstGeom>
          <a:noFill/>
          <a:ln/>
        </p:spPr>
        <p:txBody>
          <a:bodyPr wrap="square" lIns="25400" tIns="25400" rIns="25400" bIns="25400" rtlCol="0" anchor="t">
            <a:normAutofit/>
          </a:bodyPr>
          <a:lstStyle/>
          <a:p>
            <a:pPr algn="ctr" indent="0" marL="0">
              <a:buNone/>
            </a:pPr>
            <a:r>
              <a:rPr lang="en-US" sz="1425" dirty="0">
                <a:solidFill>
                  <a:srgbClr val="3C4A4A"/>
                </a:solidFill>
                <a:latin typeface="Arial" pitchFamily="34" charset="0"/>
                <a:ea typeface="Arial" pitchFamily="34" charset="-122"/>
                <a:cs typeface="Arial" pitchFamily="34" charset="-120"/>
              </a:rPr>
              <a:t>duplicates removed</a:t>
            </a:r>
            <a:endParaRPr lang="en-US" sz="1425" dirty="0"/>
          </a:p>
        </p:txBody>
      </p:sp>
      <p:sp>
        <p:nvSpPr>
          <p:cNvPr id="15" name="Text 12"/>
          <p:cNvSpPr/>
          <p:nvPr/>
        </p:nvSpPr>
        <p:spPr>
          <a:xfrm>
            <a:off x="5956995" y="2792760"/>
            <a:ext cx="373261" cy="419100"/>
          </a:xfrm>
          <a:prstGeom prst="rect">
            <a:avLst/>
          </a:prstGeom>
          <a:noFill/>
          <a:ln/>
        </p:spPr>
        <p:txBody>
          <a:bodyPr wrap="square" lIns="25400" tIns="25400" rIns="25400" bIns="25400" rtlCol="0" anchor="t">
            <a:normAutofit/>
          </a:bodyPr>
          <a:lstStyle/>
          <a:p>
            <a:pPr algn="l" indent="0" marL="0">
              <a:buNone/>
            </a:pPr>
            <a:r>
              <a:rPr lang="en-US" sz="2550" dirty="0">
                <a:solidFill>
                  <a:srgbClr val="9BB5B4"/>
                </a:solidFill>
                <a:latin typeface="Arial" pitchFamily="34" charset="0"/>
                <a:ea typeface="Arial" pitchFamily="34" charset="-122"/>
                <a:cs typeface="Arial" pitchFamily="34" charset="-120"/>
              </a:rPr>
              <a:t>→</a:t>
            </a:r>
            <a:endParaRPr lang="en-US" sz="2550" dirty="0"/>
          </a:p>
        </p:txBody>
      </p:sp>
      <p:sp>
        <p:nvSpPr>
          <p:cNvPr id="16" name="Shape 13"/>
          <p:cNvSpPr/>
          <p:nvPr/>
        </p:nvSpPr>
        <p:spPr>
          <a:xfrm>
            <a:off x="6425505" y="2255118"/>
            <a:ext cx="2287042" cy="1456283"/>
          </a:xfrm>
          <a:prstGeom prst="roundRect">
            <a:avLst>
              <a:gd name="adj" fmla="val 6541"/>
            </a:avLst>
          </a:prstGeom>
          <a:solidFill>
            <a:srgbClr val="EEF5F5"/>
          </a:solidFill>
          <a:ln w="9525">
            <a:solidFill>
              <a:srgbClr val="CFE2E1"/>
            </a:solidFill>
            <a:prstDash val="solid"/>
          </a:ln>
        </p:spPr>
      </p:sp>
      <p:sp>
        <p:nvSpPr>
          <p:cNvPr id="17" name="Text 14"/>
          <p:cNvSpPr/>
          <p:nvPr/>
        </p:nvSpPr>
        <p:spPr>
          <a:xfrm>
            <a:off x="6511230" y="2550393"/>
            <a:ext cx="2115592" cy="632371"/>
          </a:xfrm>
          <a:prstGeom prst="rect">
            <a:avLst/>
          </a:prstGeom>
          <a:noFill/>
          <a:ln/>
        </p:spPr>
        <p:txBody>
          <a:bodyPr wrap="square" lIns="25400" tIns="25400" rIns="25400" bIns="25400" rtlCol="0" anchor="t">
            <a:normAutofit/>
          </a:bodyPr>
          <a:lstStyle/>
          <a:p>
            <a:pPr algn="ctr" indent="0" marL="0">
              <a:lnSpc>
                <a:spcPct val="120000"/>
              </a:lnSpc>
              <a:buNone/>
            </a:pPr>
            <a:r>
              <a:rPr lang="en-US" sz="1950" b="1" dirty="0">
                <a:solidFill>
                  <a:srgbClr val="265F61"/>
                </a:solidFill>
                <a:latin typeface="Arial" pitchFamily="34" charset="0"/>
                <a:ea typeface="Arial" pitchFamily="34" charset="-122"/>
                <a:cs typeface="Arial" pitchFamily="34" charset="-120"/>
              </a:rPr>
              <a:t>5-criterion exclusion</a:t>
            </a:r>
            <a:endParaRPr lang="en-US" sz="1950" dirty="0"/>
          </a:p>
        </p:txBody>
      </p:sp>
      <p:sp>
        <p:nvSpPr>
          <p:cNvPr id="18" name="Text 15"/>
          <p:cNvSpPr/>
          <p:nvPr/>
        </p:nvSpPr>
        <p:spPr>
          <a:xfrm>
            <a:off x="6447361" y="3201814"/>
            <a:ext cx="2243331" cy="252413"/>
          </a:xfrm>
          <a:prstGeom prst="rect">
            <a:avLst/>
          </a:prstGeom>
          <a:noFill/>
          <a:ln/>
        </p:spPr>
        <p:txBody>
          <a:bodyPr wrap="square" lIns="25400" tIns="25400" rIns="25400" bIns="25400" rtlCol="0" anchor="t">
            <a:normAutofit/>
          </a:bodyPr>
          <a:lstStyle/>
          <a:p>
            <a:pPr algn="ctr" indent="0" marL="0">
              <a:buNone/>
            </a:pPr>
            <a:r>
              <a:rPr lang="en-US" sz="1425" dirty="0">
                <a:solidFill>
                  <a:srgbClr val="3C4A4A"/>
                </a:solidFill>
                <a:latin typeface="Arial" pitchFamily="34" charset="0"/>
                <a:ea typeface="Arial" pitchFamily="34" charset="-122"/>
                <a:cs typeface="Arial" pitchFamily="34" charset="-120"/>
              </a:rPr>
              <a:t>screening</a:t>
            </a:r>
            <a:endParaRPr lang="en-US" sz="1425" dirty="0"/>
          </a:p>
        </p:txBody>
      </p:sp>
      <p:sp>
        <p:nvSpPr>
          <p:cNvPr id="19" name="Text 16"/>
          <p:cNvSpPr/>
          <p:nvPr/>
        </p:nvSpPr>
        <p:spPr>
          <a:xfrm>
            <a:off x="8883997" y="2792760"/>
            <a:ext cx="373261" cy="419100"/>
          </a:xfrm>
          <a:prstGeom prst="rect">
            <a:avLst/>
          </a:prstGeom>
          <a:noFill/>
          <a:ln/>
        </p:spPr>
        <p:txBody>
          <a:bodyPr wrap="square" lIns="25400" tIns="25400" rIns="25400" bIns="25400" rtlCol="0" anchor="t">
            <a:normAutofit/>
          </a:bodyPr>
          <a:lstStyle/>
          <a:p>
            <a:pPr algn="l" indent="0" marL="0">
              <a:buNone/>
            </a:pPr>
            <a:r>
              <a:rPr lang="en-US" sz="2550" dirty="0">
                <a:solidFill>
                  <a:srgbClr val="9BB5B4"/>
                </a:solidFill>
                <a:latin typeface="Arial" pitchFamily="34" charset="0"/>
                <a:ea typeface="Arial" pitchFamily="34" charset="-122"/>
                <a:cs typeface="Arial" pitchFamily="34" charset="-120"/>
              </a:rPr>
              <a:t>→</a:t>
            </a:r>
            <a:endParaRPr lang="en-US" sz="2550" dirty="0"/>
          </a:p>
        </p:txBody>
      </p:sp>
      <p:sp>
        <p:nvSpPr>
          <p:cNvPr id="20" name="Shape 17"/>
          <p:cNvSpPr/>
          <p:nvPr/>
        </p:nvSpPr>
        <p:spPr>
          <a:xfrm>
            <a:off x="9352508" y="2292697"/>
            <a:ext cx="2267992" cy="1381125"/>
          </a:xfrm>
          <a:prstGeom prst="roundRect">
            <a:avLst>
              <a:gd name="adj" fmla="val 6897"/>
            </a:avLst>
          </a:prstGeom>
          <a:solidFill>
            <a:srgbClr val="265F61"/>
          </a:solidFill>
          <a:ln/>
        </p:spPr>
      </p:sp>
      <p:sp>
        <p:nvSpPr>
          <p:cNvPr id="21" name="Text 18"/>
          <p:cNvSpPr/>
          <p:nvPr/>
        </p:nvSpPr>
        <p:spPr>
          <a:xfrm>
            <a:off x="9364839" y="2578447"/>
            <a:ext cx="2243331" cy="576262"/>
          </a:xfrm>
          <a:prstGeom prst="rect">
            <a:avLst/>
          </a:prstGeom>
          <a:noFill/>
          <a:ln/>
        </p:spPr>
        <p:txBody>
          <a:bodyPr wrap="square" lIns="25400" tIns="25400" rIns="25400" bIns="25400" rtlCol="0" anchor="t">
            <a:normAutofit/>
          </a:bodyPr>
          <a:lstStyle/>
          <a:p>
            <a:pPr algn="ctr" indent="0" marL="0">
              <a:buNone/>
            </a:pPr>
            <a:r>
              <a:rPr lang="en-US" sz="3600" b="1" dirty="0">
                <a:solidFill>
                  <a:srgbClr val="FFF200"/>
                </a:solidFill>
                <a:latin typeface="Arial" pitchFamily="34" charset="0"/>
                <a:ea typeface="Arial" pitchFamily="34" charset="-122"/>
                <a:cs typeface="Arial" pitchFamily="34" charset="-120"/>
              </a:rPr>
              <a:t>60</a:t>
            </a:r>
            <a:endParaRPr lang="en-US" sz="3600" dirty="0"/>
          </a:p>
        </p:txBody>
      </p:sp>
      <p:sp>
        <p:nvSpPr>
          <p:cNvPr id="22" name="Text 19"/>
          <p:cNvSpPr/>
          <p:nvPr/>
        </p:nvSpPr>
        <p:spPr>
          <a:xfrm>
            <a:off x="9364839" y="3173760"/>
            <a:ext cx="2243331" cy="252413"/>
          </a:xfrm>
          <a:prstGeom prst="rect">
            <a:avLst/>
          </a:prstGeom>
          <a:noFill/>
          <a:ln/>
        </p:spPr>
        <p:txBody>
          <a:bodyPr wrap="square" lIns="25400" tIns="25400" rIns="25400" bIns="25400" rtlCol="0" anchor="t">
            <a:normAutofit/>
          </a:bodyPr>
          <a:lstStyle/>
          <a:p>
            <a:pPr algn="ctr" indent="0" marL="0">
              <a:buNone/>
            </a:pPr>
            <a:r>
              <a:rPr lang="en-US" sz="1425" dirty="0">
                <a:solidFill>
                  <a:srgbClr val="D8F1F0"/>
                </a:solidFill>
                <a:latin typeface="Arial" pitchFamily="34" charset="0"/>
                <a:ea typeface="Arial" pitchFamily="34" charset="-122"/>
                <a:cs typeface="Arial" pitchFamily="34" charset="-120"/>
              </a:rPr>
              <a:t>final corpus</a:t>
            </a:r>
            <a:endParaRPr lang="en-US" sz="1425" dirty="0"/>
          </a:p>
        </p:txBody>
      </p:sp>
      <p:sp>
        <p:nvSpPr>
          <p:cNvPr id="23" name="Shape 20"/>
          <p:cNvSpPr/>
          <p:nvPr/>
        </p:nvSpPr>
        <p:spPr>
          <a:xfrm>
            <a:off x="571500" y="4244801"/>
            <a:ext cx="123825" cy="123825"/>
          </a:xfrm>
          <a:prstGeom prst="rect">
            <a:avLst/>
          </a:prstGeom>
          <a:solidFill>
            <a:srgbClr val="3A8587"/>
          </a:solidFill>
          <a:ln/>
        </p:spPr>
      </p:sp>
      <p:sp>
        <p:nvSpPr>
          <p:cNvPr id="24" name="Text 21"/>
          <p:cNvSpPr/>
          <p:nvPr/>
        </p:nvSpPr>
        <p:spPr>
          <a:xfrm>
            <a:off x="828675" y="4168601"/>
            <a:ext cx="5248751" cy="645765"/>
          </a:xfrm>
          <a:prstGeom prst="rect">
            <a:avLst/>
          </a:prstGeom>
          <a:noFill/>
          <a:ln/>
        </p:spPr>
        <p:txBody>
          <a:bodyPr wrap="square" lIns="25400" tIns="25400" rIns="25400" bIns="25400" rtlCol="0" anchor="t">
            <a:normAutofit/>
          </a:bodyPr>
          <a:lstStyle/>
          <a:p>
            <a:pPr algn="l" indent="0" marL="0">
              <a:lnSpc>
                <a:spcPct val="145000"/>
              </a:lnSpc>
              <a:buNone/>
            </a:pPr>
            <a:r>
              <a:rPr lang="en-US" sz="1650" b="1" dirty="0">
                <a:solidFill>
                  <a:srgbClr val="1F2D2D"/>
                </a:solidFill>
                <a:latin typeface="Arial" pitchFamily="34" charset="0"/>
                <a:ea typeface="Arial" pitchFamily="34" charset="-122"/>
                <a:cs typeface="Arial" pitchFamily="34" charset="-120"/>
              </a:rPr>
              <a:t>7 databases: </a:t>
            </a:r>
            <a:pPr algn="l" indent="0" marL="0">
              <a:lnSpc>
                <a:spcPct val="145000"/>
              </a:lnSpc>
              <a:buNone/>
            </a:pPr>
            <a:r>
              <a:rPr lang="en-US" sz="1650" dirty="0">
                <a:solidFill>
                  <a:srgbClr val="1F2D2D"/>
                </a:solidFill>
                <a:latin typeface="Arial" pitchFamily="34" charset="0"/>
                <a:ea typeface="Arial" pitchFamily="34" charset="-122"/>
                <a:cs typeface="Arial" pitchFamily="34" charset="-120"/>
              </a:rPr>
              <a:t>Scopus, Web of Science, IEEE Xplore, ACM Digital Library, Wiley, Emerald, Google Scholar.</a:t>
            </a:r>
            <a:endParaRPr lang="en-US" sz="1650" dirty="0"/>
          </a:p>
        </p:txBody>
      </p:sp>
      <p:sp>
        <p:nvSpPr>
          <p:cNvPr id="25" name="Shape 22"/>
          <p:cNvSpPr/>
          <p:nvPr/>
        </p:nvSpPr>
        <p:spPr>
          <a:xfrm>
            <a:off x="571500" y="5062017"/>
            <a:ext cx="123825" cy="123825"/>
          </a:xfrm>
          <a:prstGeom prst="rect">
            <a:avLst/>
          </a:prstGeom>
          <a:solidFill>
            <a:srgbClr val="3A8587"/>
          </a:solidFill>
          <a:ln/>
        </p:spPr>
      </p:sp>
      <p:sp>
        <p:nvSpPr>
          <p:cNvPr id="26" name="Text 23"/>
          <p:cNvSpPr/>
          <p:nvPr/>
        </p:nvSpPr>
        <p:spPr>
          <a:xfrm>
            <a:off x="828675" y="4985817"/>
            <a:ext cx="5248751" cy="645765"/>
          </a:xfrm>
          <a:prstGeom prst="rect">
            <a:avLst/>
          </a:prstGeom>
          <a:noFill/>
          <a:ln/>
        </p:spPr>
        <p:txBody>
          <a:bodyPr wrap="square" lIns="25400" tIns="25400" rIns="25400" bIns="25400" rtlCol="0" anchor="t">
            <a:normAutofit/>
          </a:bodyPr>
          <a:lstStyle/>
          <a:p>
            <a:pPr algn="l" indent="0" marL="0">
              <a:lnSpc>
                <a:spcPct val="145000"/>
              </a:lnSpc>
              <a:buNone/>
            </a:pPr>
            <a:r>
              <a:rPr lang="en-US" sz="1650" b="1" dirty="0">
                <a:solidFill>
                  <a:srgbClr val="1F2D2D"/>
                </a:solidFill>
                <a:latin typeface="Arial" pitchFamily="34" charset="0"/>
                <a:ea typeface="Arial" pitchFamily="34" charset="-122"/>
                <a:cs typeface="Arial" pitchFamily="34" charset="-120"/>
              </a:rPr>
              <a:t>Search string: </a:t>
            </a:r>
            <a:pPr algn="l" indent="0" marL="0">
              <a:lnSpc>
                <a:spcPct val="145000"/>
              </a:lnSpc>
              <a:buNone/>
            </a:pPr>
            <a:r>
              <a:rPr lang="en-US" sz="1650" dirty="0">
                <a:solidFill>
                  <a:srgbClr val="1F2D2D"/>
                </a:solidFill>
                <a:latin typeface="Arial" pitchFamily="34" charset="0"/>
                <a:ea typeface="Arial" pitchFamily="34" charset="-122"/>
                <a:cs typeface="Arial" pitchFamily="34" charset="-120"/>
              </a:rPr>
              <a:t>computational terms × "propaganda" × "social media"; run Jan–Mar 2026.</a:t>
            </a:r>
            <a:endParaRPr lang="en-US" sz="1650" dirty="0"/>
          </a:p>
        </p:txBody>
      </p:sp>
      <p:sp>
        <p:nvSpPr>
          <p:cNvPr id="27" name="Shape 24"/>
          <p:cNvSpPr/>
          <p:nvPr/>
        </p:nvSpPr>
        <p:spPr>
          <a:xfrm>
            <a:off x="6267450" y="4244801"/>
            <a:ext cx="123825" cy="123825"/>
          </a:xfrm>
          <a:prstGeom prst="rect">
            <a:avLst/>
          </a:prstGeom>
          <a:solidFill>
            <a:srgbClr val="3A8587"/>
          </a:solidFill>
          <a:ln/>
        </p:spPr>
      </p:sp>
      <p:sp>
        <p:nvSpPr>
          <p:cNvPr id="28" name="Text 25"/>
          <p:cNvSpPr/>
          <p:nvPr/>
        </p:nvSpPr>
        <p:spPr>
          <a:xfrm>
            <a:off x="6524625" y="4168601"/>
            <a:ext cx="5248751" cy="645765"/>
          </a:xfrm>
          <a:prstGeom prst="rect">
            <a:avLst/>
          </a:prstGeom>
          <a:noFill/>
          <a:ln/>
        </p:spPr>
        <p:txBody>
          <a:bodyPr wrap="square" lIns="25400" tIns="25400" rIns="25400" bIns="25400" rtlCol="0" anchor="t">
            <a:normAutofit/>
          </a:bodyPr>
          <a:lstStyle/>
          <a:p>
            <a:pPr algn="l" indent="0" marL="0">
              <a:lnSpc>
                <a:spcPct val="145000"/>
              </a:lnSpc>
              <a:buNone/>
            </a:pPr>
            <a:r>
              <a:rPr lang="en-US" sz="1650" b="1" dirty="0">
                <a:solidFill>
                  <a:srgbClr val="1F2D2D"/>
                </a:solidFill>
                <a:latin typeface="Arial" pitchFamily="34" charset="0"/>
                <a:ea typeface="Arial" pitchFamily="34" charset="-122"/>
                <a:cs typeface="Arial" pitchFamily="34" charset="-120"/>
              </a:rPr>
              <a:t>Quality assessment: </a:t>
            </a:r>
            <a:pPr algn="l" indent="0" marL="0">
              <a:lnSpc>
                <a:spcPct val="145000"/>
              </a:lnSpc>
              <a:buNone/>
            </a:pPr>
            <a:r>
              <a:rPr lang="en-US" sz="1650" dirty="0">
                <a:solidFill>
                  <a:srgbClr val="1F2D2D"/>
                </a:solidFill>
                <a:latin typeface="Arial" pitchFamily="34" charset="0"/>
                <a:ea typeface="Arial" pitchFamily="34" charset="-122"/>
                <a:cs typeface="Arial" pitchFamily="34" charset="-120"/>
              </a:rPr>
              <a:t>12-point scale (threshold ≥6; mean achieved 10.2).</a:t>
            </a:r>
            <a:endParaRPr lang="en-US" sz="1650" dirty="0"/>
          </a:p>
        </p:txBody>
      </p:sp>
      <p:sp>
        <p:nvSpPr>
          <p:cNvPr id="29" name="Shape 26"/>
          <p:cNvSpPr/>
          <p:nvPr/>
        </p:nvSpPr>
        <p:spPr>
          <a:xfrm>
            <a:off x="6267450" y="5062017"/>
            <a:ext cx="123825" cy="123825"/>
          </a:xfrm>
          <a:prstGeom prst="rect">
            <a:avLst/>
          </a:prstGeom>
          <a:solidFill>
            <a:srgbClr val="3A8587"/>
          </a:solidFill>
          <a:ln/>
        </p:spPr>
      </p:sp>
      <p:sp>
        <p:nvSpPr>
          <p:cNvPr id="30" name="Text 27"/>
          <p:cNvSpPr/>
          <p:nvPr/>
        </p:nvSpPr>
        <p:spPr>
          <a:xfrm>
            <a:off x="6524625" y="4985817"/>
            <a:ext cx="5248751" cy="645765"/>
          </a:xfrm>
          <a:prstGeom prst="rect">
            <a:avLst/>
          </a:prstGeom>
          <a:noFill/>
          <a:ln/>
        </p:spPr>
        <p:txBody>
          <a:bodyPr wrap="square" lIns="25400" tIns="25400" rIns="25400" bIns="25400" rtlCol="0" anchor="t">
            <a:normAutofit/>
          </a:bodyPr>
          <a:lstStyle/>
          <a:p>
            <a:pPr algn="l" indent="0" marL="0">
              <a:lnSpc>
                <a:spcPct val="145000"/>
              </a:lnSpc>
              <a:buNone/>
            </a:pPr>
            <a:r>
              <a:rPr lang="en-US" sz="1650" b="1" dirty="0">
                <a:solidFill>
                  <a:srgbClr val="1F2D2D"/>
                </a:solidFill>
                <a:latin typeface="Arial" pitchFamily="34" charset="0"/>
                <a:ea typeface="Arial" pitchFamily="34" charset="-122"/>
                <a:cs typeface="Arial" pitchFamily="34" charset="-120"/>
              </a:rPr>
              <a:t>Corpus span: </a:t>
            </a:r>
            <a:pPr algn="l" indent="0" marL="0">
              <a:lnSpc>
                <a:spcPct val="145000"/>
              </a:lnSpc>
              <a:buNone/>
            </a:pPr>
            <a:r>
              <a:rPr lang="en-US" sz="1650" dirty="0">
                <a:solidFill>
                  <a:srgbClr val="1F2D2D"/>
                </a:solidFill>
                <a:latin typeface="Arial" pitchFamily="34" charset="0"/>
                <a:ea typeface="Arial" pitchFamily="34" charset="-122"/>
                <a:cs typeface="Arial" pitchFamily="34" charset="-120"/>
              </a:rPr>
              <a:t>2018–2026 — 75% of studies published in 2023 or later.</a:t>
            </a:r>
            <a:endParaRPr lang="en-US" sz="1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2000" cy="990600"/>
          </a:xfrm>
          <a:prstGeom prst="rect">
            <a:avLst/>
          </a:prstGeom>
          <a:gradFill rotWithShape="1">
            <a:gsLst>
              <a:gs pos="0">
                <a:srgbClr val="265F61">
                  <a:alpha val="100000"/>
                </a:srgbClr>
              </a:gs>
              <a:gs pos="100000">
                <a:srgbClr val="3A8587">
                  <a:alpha val="100000"/>
                </a:srgbClr>
              </a:gs>
            </a:gsLst>
            <a:lin ang="2700000" scaled="0"/>
          </a:gradFill>
          <a:ln/>
        </p:spPr>
      </p:sp>
      <p:sp>
        <p:nvSpPr>
          <p:cNvPr id="3" name="Shape 1"/>
          <p:cNvSpPr/>
          <p:nvPr/>
        </p:nvSpPr>
        <p:spPr>
          <a:xfrm>
            <a:off x="0" y="952500"/>
            <a:ext cx="12192000" cy="38100"/>
          </a:xfrm>
          <a:prstGeom prst="rect">
            <a:avLst/>
          </a:prstGeom>
          <a:solidFill>
            <a:srgbClr val="FFF200"/>
          </a:solidFill>
          <a:ln/>
        </p:spPr>
      </p:sp>
      <p:sp>
        <p:nvSpPr>
          <p:cNvPr id="4" name="Shape 2"/>
          <p:cNvSpPr/>
          <p:nvPr/>
        </p:nvSpPr>
        <p:spPr>
          <a:xfrm>
            <a:off x="419100" y="142875"/>
            <a:ext cx="666750" cy="666750"/>
          </a:xfrm>
          <a:prstGeom prst="roundRect">
            <a:avLst>
              <a:gd name="adj" fmla="val 11429"/>
            </a:avLst>
          </a:prstGeom>
          <a:solidFill>
            <a:srgbClr val="FFFFFF"/>
          </a:solidFill>
          <a:ln/>
        </p:spPr>
      </p:sp>
      <p:pic>
        <p:nvPicPr>
          <p:cNvPr id="5" name="Image 0" descr="preencoded.png">    </p:cNvPr>
          <p:cNvPicPr>
            <a:picLocks noChangeAspect="1"/>
          </p:cNvPicPr>
          <p:nvPr/>
        </p:nvPicPr>
        <p:blipFill>
          <a:blip r:embed="rId1"/>
          <a:srcRect l="0" r="0" t="0" b="0"/>
          <a:stretch/>
        </p:blipFill>
        <p:spPr>
          <a:xfrm>
            <a:off x="485775" y="209550"/>
            <a:ext cx="533400" cy="533400"/>
          </a:xfrm>
          <a:prstGeom prst="rect">
            <a:avLst/>
          </a:prstGeom>
        </p:spPr>
      </p:pic>
      <p:sp>
        <p:nvSpPr>
          <p:cNvPr id="6" name="Text 3"/>
          <p:cNvSpPr/>
          <p:nvPr/>
        </p:nvSpPr>
        <p:spPr>
          <a:xfrm>
            <a:off x="1257300" y="307181"/>
            <a:ext cx="10392534" cy="376238"/>
          </a:xfrm>
          <a:prstGeom prst="rect">
            <a:avLst/>
          </a:prstGeom>
          <a:noFill/>
          <a:ln/>
          <a:effectLst>
            <a:outerShdw sx="100000" sy="100000" kx="0" ky="0" algn="bl" rotWithShape="0" blurRad="19050" dist="9525" dir="5400000">
              <a:srgbClr val="000000">
                <a:alpha val="28000"/>
              </a:srgbClr>
            </a:outerShdw>
          </a:effectLst>
        </p:spPr>
        <p:txBody>
          <a:bodyPr wrap="square" lIns="25400" tIns="25400" rIns="25400" bIns="25400" rtlCol="0" anchor="t">
            <a:normAutofit/>
          </a:bodyPr>
          <a:lstStyle/>
          <a:p>
            <a:pPr algn="l" indent="0" marL="0">
              <a:buNone/>
            </a:pPr>
            <a:r>
              <a:rPr lang="en-US" sz="2250" b="1" dirty="0">
                <a:solidFill>
                  <a:srgbClr val="FFF200"/>
                </a:solidFill>
                <a:latin typeface="Arial" pitchFamily="34" charset="0"/>
                <a:ea typeface="Arial" pitchFamily="34" charset="-122"/>
                <a:cs typeface="Arial" pitchFamily="34" charset="-120"/>
              </a:rPr>
              <a:t>A Taxonomy: Three Subtopics, Nine Categories</a:t>
            </a:r>
            <a:endParaRPr lang="en-US" sz="2250" dirty="0"/>
          </a:p>
        </p:txBody>
      </p:sp>
      <p:sp>
        <p:nvSpPr>
          <p:cNvPr id="7" name="Text 4"/>
          <p:cNvSpPr/>
          <p:nvPr/>
        </p:nvSpPr>
        <p:spPr>
          <a:xfrm>
            <a:off x="10800308" y="397669"/>
            <a:ext cx="972592" cy="195263"/>
          </a:xfrm>
          <a:prstGeom prst="rect">
            <a:avLst/>
          </a:prstGeom>
          <a:noFill/>
          <a:ln/>
        </p:spPr>
        <p:txBody>
          <a:bodyPr wrap="square" lIns="25400" tIns="25400" rIns="25400" bIns="25400" rtlCol="0" anchor="t">
            <a:normAutofit/>
          </a:bodyPr>
          <a:lstStyle/>
          <a:p>
            <a:pPr algn="r" indent="0" marL="0">
              <a:buNone/>
            </a:pPr>
            <a:r>
              <a:rPr lang="en-US" sz="1050" b="1" dirty="0">
                <a:solidFill>
                  <a:srgbClr val="E4F4F3"/>
                </a:solidFill>
                <a:latin typeface="Arial" pitchFamily="34" charset="0"/>
                <a:ea typeface="Arial" pitchFamily="34" charset="-122"/>
                <a:cs typeface="Arial" pitchFamily="34" charset="-120"/>
              </a:rPr>
              <a:t>AIMedia 2026</a:t>
            </a:r>
            <a:endParaRPr lang="en-US" sz="1050" dirty="0"/>
          </a:p>
        </p:txBody>
      </p:sp>
      <p:sp>
        <p:nvSpPr>
          <p:cNvPr id="8" name="Shape 5"/>
          <p:cNvSpPr/>
          <p:nvPr/>
        </p:nvSpPr>
        <p:spPr>
          <a:xfrm>
            <a:off x="2576736" y="2244626"/>
            <a:ext cx="7038529" cy="681038"/>
          </a:xfrm>
          <a:prstGeom prst="roundRect">
            <a:avLst>
              <a:gd name="adj" fmla="val 13986"/>
            </a:avLst>
          </a:prstGeom>
          <a:solidFill>
            <a:srgbClr val="1C4A4C"/>
          </a:solidFill>
          <a:ln/>
          <a:effectLst>
            <a:outerShdw sx="100000" sy="100000" kx="0" ky="0" algn="bl" rotWithShape="0" blurRad="133350" dist="38100" dir="5400000">
              <a:srgbClr val="000000">
                <a:alpha val="12000"/>
              </a:srgbClr>
            </a:outerShdw>
          </a:effectLst>
        </p:spPr>
      </p:sp>
      <p:sp>
        <p:nvSpPr>
          <p:cNvPr id="9" name="Text 6"/>
          <p:cNvSpPr/>
          <p:nvPr/>
        </p:nvSpPr>
        <p:spPr>
          <a:xfrm>
            <a:off x="2890258" y="2435126"/>
            <a:ext cx="6411484" cy="338137"/>
          </a:xfrm>
          <a:prstGeom prst="rect">
            <a:avLst/>
          </a:prstGeom>
          <a:noFill/>
          <a:ln/>
        </p:spPr>
        <p:txBody>
          <a:bodyPr wrap="none" lIns="25400" tIns="25400" rIns="25400" bIns="25400" rtlCol="0" anchor="t">
            <a:normAutofit/>
          </a:bodyPr>
          <a:lstStyle/>
          <a:p>
            <a:pPr algn="ctr" indent="0" marL="0">
              <a:buNone/>
            </a:pPr>
            <a:r>
              <a:rPr lang="en-US" sz="2025" b="1" dirty="0">
                <a:solidFill>
                  <a:srgbClr val="FFF200"/>
                </a:solidFill>
                <a:latin typeface="Arial" pitchFamily="34" charset="0"/>
                <a:ea typeface="Arial" pitchFamily="34" charset="-122"/>
                <a:cs typeface="Arial" pitchFamily="34" charset="-120"/>
              </a:rPr>
              <a:t>Propaganda articles using computational methods</a:t>
            </a:r>
            <a:endParaRPr lang="en-US" sz="2025" dirty="0"/>
          </a:p>
        </p:txBody>
      </p:sp>
      <p:sp>
        <p:nvSpPr>
          <p:cNvPr id="10" name="Shape 7"/>
          <p:cNvSpPr/>
          <p:nvPr/>
        </p:nvSpPr>
        <p:spPr>
          <a:xfrm>
            <a:off x="6086475" y="2925663"/>
            <a:ext cx="19050" cy="323850"/>
          </a:xfrm>
          <a:prstGeom prst="rect">
            <a:avLst/>
          </a:prstGeom>
          <a:solidFill>
            <a:srgbClr val="9BB5B4"/>
          </a:solidFill>
          <a:ln/>
        </p:spPr>
      </p:sp>
      <p:sp>
        <p:nvSpPr>
          <p:cNvPr id="11" name="Shape 8"/>
          <p:cNvSpPr/>
          <p:nvPr/>
        </p:nvSpPr>
        <p:spPr>
          <a:xfrm>
            <a:off x="2405583" y="3249513"/>
            <a:ext cx="7380833" cy="19050"/>
          </a:xfrm>
          <a:prstGeom prst="rect">
            <a:avLst/>
          </a:prstGeom>
          <a:solidFill>
            <a:srgbClr val="9BB5B4"/>
          </a:solidFill>
          <a:ln/>
        </p:spPr>
      </p:sp>
      <p:sp>
        <p:nvSpPr>
          <p:cNvPr id="12" name="Shape 9"/>
          <p:cNvSpPr/>
          <p:nvPr/>
        </p:nvSpPr>
        <p:spPr>
          <a:xfrm>
            <a:off x="2396058" y="3249513"/>
            <a:ext cx="19050" cy="381000"/>
          </a:xfrm>
          <a:prstGeom prst="rect">
            <a:avLst/>
          </a:prstGeom>
          <a:solidFill>
            <a:srgbClr val="9BB5B4"/>
          </a:solidFill>
          <a:ln/>
        </p:spPr>
      </p:sp>
      <p:sp>
        <p:nvSpPr>
          <p:cNvPr id="13" name="Shape 10"/>
          <p:cNvSpPr/>
          <p:nvPr/>
        </p:nvSpPr>
        <p:spPr>
          <a:xfrm>
            <a:off x="6086475" y="3249513"/>
            <a:ext cx="19050" cy="381000"/>
          </a:xfrm>
          <a:prstGeom prst="rect">
            <a:avLst/>
          </a:prstGeom>
          <a:solidFill>
            <a:srgbClr val="9BB5B4"/>
          </a:solidFill>
          <a:ln/>
        </p:spPr>
      </p:sp>
      <p:sp>
        <p:nvSpPr>
          <p:cNvPr id="14" name="Shape 11"/>
          <p:cNvSpPr/>
          <p:nvPr/>
        </p:nvSpPr>
        <p:spPr>
          <a:xfrm>
            <a:off x="9776817" y="3249513"/>
            <a:ext cx="19050" cy="381000"/>
          </a:xfrm>
          <a:prstGeom prst="rect">
            <a:avLst/>
          </a:prstGeom>
          <a:solidFill>
            <a:srgbClr val="9BB5B4"/>
          </a:solidFill>
          <a:ln/>
        </p:spPr>
      </p:sp>
      <p:sp>
        <p:nvSpPr>
          <p:cNvPr id="15" name="Shape 12"/>
          <p:cNvSpPr/>
          <p:nvPr/>
        </p:nvSpPr>
        <p:spPr>
          <a:xfrm>
            <a:off x="723900" y="3630513"/>
            <a:ext cx="3378175" cy="1064865"/>
          </a:xfrm>
          <a:prstGeom prst="roundRect">
            <a:avLst>
              <a:gd name="adj" fmla="val 8945"/>
            </a:avLst>
          </a:prstGeom>
          <a:solidFill>
            <a:srgbClr val="265F61"/>
          </a:solidFill>
          <a:ln/>
        </p:spPr>
      </p:sp>
      <p:sp>
        <p:nvSpPr>
          <p:cNvPr id="16" name="Text 13"/>
          <p:cNvSpPr/>
          <p:nvPr/>
        </p:nvSpPr>
        <p:spPr>
          <a:xfrm>
            <a:off x="825627" y="3878163"/>
            <a:ext cx="3174720" cy="607665"/>
          </a:xfrm>
          <a:prstGeom prst="rect">
            <a:avLst/>
          </a:prstGeom>
          <a:noFill/>
          <a:ln/>
        </p:spPr>
        <p:txBody>
          <a:bodyPr wrap="square" lIns="25400" tIns="25400" rIns="25400" bIns="25400" rtlCol="0" anchor="t">
            <a:normAutofit/>
          </a:bodyPr>
          <a:lstStyle/>
          <a:p>
            <a:pPr algn="ctr" indent="0" marL="0">
              <a:lnSpc>
                <a:spcPct val="130000"/>
              </a:lnSpc>
              <a:buNone/>
            </a:pPr>
            <a:r>
              <a:rPr lang="en-US" sz="1725" b="1" dirty="0">
                <a:solidFill>
                  <a:srgbClr val="FFFFFF"/>
                </a:solidFill>
                <a:highlight>
                  <a:srgbClr val="265F61"/>
                </a:highlight>
                <a:latin typeface="Arial" pitchFamily="34" charset="0"/>
                <a:ea typeface="Arial" pitchFamily="34" charset="-122"/>
                <a:cs typeface="Arial" pitchFamily="34" charset="-120"/>
              </a:rPr>
              <a:t>Computational Methods</a:t>
            </a:r>
            <a:endParaRPr lang="en-US" sz="1725" dirty="0"/>
          </a:p>
        </p:txBody>
      </p:sp>
      <p:sp>
        <p:nvSpPr>
          <p:cNvPr id="17" name="Text 14"/>
          <p:cNvSpPr/>
          <p:nvPr/>
        </p:nvSpPr>
        <p:spPr>
          <a:xfrm>
            <a:off x="1551905" y="4847779"/>
            <a:ext cx="1722165" cy="718096"/>
          </a:xfrm>
          <a:prstGeom prst="rect">
            <a:avLst/>
          </a:prstGeom>
          <a:noFill/>
          <a:ln/>
        </p:spPr>
        <p:txBody>
          <a:bodyPr wrap="square" lIns="25400" tIns="25400" rIns="25400" bIns="25400" rtlCol="0" anchor="t">
            <a:normAutofit/>
          </a:bodyPr>
          <a:lstStyle/>
          <a:p>
            <a:pPr algn="ctr" indent="0" marL="0">
              <a:lnSpc>
                <a:spcPct val="140000"/>
              </a:lnSpc>
              <a:buNone/>
            </a:pPr>
            <a:r>
              <a:rPr lang="en-US" sz="1275" dirty="0">
                <a:solidFill>
                  <a:srgbClr val="5A6B6A"/>
                </a:solidFill>
                <a:latin typeface="Arial" pitchFamily="34" charset="0"/>
                <a:ea typeface="Arial" pitchFamily="34" charset="-122"/>
                <a:cs typeface="Arial" pitchFamily="34" charset="-120"/>
              </a:rPr>
              <a:t>Technique category · Specific models · Preprocessing pipeline</a:t>
            </a:r>
            <a:endParaRPr lang="en-US" sz="1275" dirty="0"/>
          </a:p>
        </p:txBody>
      </p:sp>
      <p:sp>
        <p:nvSpPr>
          <p:cNvPr id="18" name="Shape 15"/>
          <p:cNvSpPr/>
          <p:nvPr/>
        </p:nvSpPr>
        <p:spPr>
          <a:xfrm>
            <a:off x="4406875" y="3630513"/>
            <a:ext cx="3378250" cy="1064865"/>
          </a:xfrm>
          <a:prstGeom prst="roundRect">
            <a:avLst>
              <a:gd name="adj" fmla="val 8945"/>
            </a:avLst>
          </a:prstGeom>
          <a:solidFill>
            <a:srgbClr val="265F61"/>
          </a:solidFill>
          <a:ln/>
        </p:spPr>
      </p:sp>
      <p:sp>
        <p:nvSpPr>
          <p:cNvPr id="19" name="Text 16"/>
          <p:cNvSpPr/>
          <p:nvPr/>
        </p:nvSpPr>
        <p:spPr>
          <a:xfrm>
            <a:off x="4508601" y="3878163"/>
            <a:ext cx="3174797" cy="607665"/>
          </a:xfrm>
          <a:prstGeom prst="rect">
            <a:avLst/>
          </a:prstGeom>
          <a:noFill/>
          <a:ln/>
        </p:spPr>
        <p:txBody>
          <a:bodyPr wrap="square" lIns="25400" tIns="25400" rIns="25400" bIns="25400" rtlCol="0" anchor="t">
            <a:normAutofit/>
          </a:bodyPr>
          <a:lstStyle/>
          <a:p>
            <a:pPr algn="ctr" indent="0" marL="0">
              <a:lnSpc>
                <a:spcPct val="130000"/>
              </a:lnSpc>
              <a:buNone/>
            </a:pPr>
            <a:r>
              <a:rPr lang="en-US" sz="1725" b="1" dirty="0">
                <a:solidFill>
                  <a:srgbClr val="FFFFFF"/>
                </a:solidFill>
                <a:highlight>
                  <a:srgbClr val="265F61"/>
                </a:highlight>
                <a:latin typeface="Arial" pitchFamily="34" charset="0"/>
                <a:ea typeface="Arial" pitchFamily="34" charset="-122"/>
                <a:cs typeface="Arial" pitchFamily="34" charset="-120"/>
              </a:rPr>
              <a:t>Propaganda Conceptualizations</a:t>
            </a:r>
            <a:endParaRPr lang="en-US" sz="1725" dirty="0"/>
          </a:p>
        </p:txBody>
      </p:sp>
      <p:sp>
        <p:nvSpPr>
          <p:cNvPr id="20" name="Text 17"/>
          <p:cNvSpPr/>
          <p:nvPr/>
        </p:nvSpPr>
        <p:spPr>
          <a:xfrm>
            <a:off x="5199162" y="4847779"/>
            <a:ext cx="1793677" cy="718096"/>
          </a:xfrm>
          <a:prstGeom prst="rect">
            <a:avLst/>
          </a:prstGeom>
          <a:noFill/>
          <a:ln/>
        </p:spPr>
        <p:txBody>
          <a:bodyPr wrap="square" lIns="25400" tIns="25400" rIns="25400" bIns="25400" rtlCol="0" anchor="t">
            <a:normAutofit/>
          </a:bodyPr>
          <a:lstStyle/>
          <a:p>
            <a:pPr algn="ctr" indent="0" marL="0">
              <a:lnSpc>
                <a:spcPct val="140000"/>
              </a:lnSpc>
              <a:buNone/>
            </a:pPr>
            <a:r>
              <a:rPr lang="en-US" sz="1275" dirty="0">
                <a:solidFill>
                  <a:srgbClr val="5A6B6A"/>
                </a:solidFill>
                <a:latin typeface="Arial" pitchFamily="34" charset="0"/>
                <a:ea typeface="Arial" pitchFamily="34" charset="-122"/>
                <a:cs typeface="Arial" pitchFamily="34" charset="-120"/>
              </a:rPr>
              <a:t>Definition cluster · Theoretical framework · Propaganda techniques</a:t>
            </a:r>
            <a:endParaRPr lang="en-US" sz="1275" dirty="0"/>
          </a:p>
        </p:txBody>
      </p:sp>
      <p:sp>
        <p:nvSpPr>
          <p:cNvPr id="21" name="Shape 18"/>
          <p:cNvSpPr/>
          <p:nvPr/>
        </p:nvSpPr>
        <p:spPr>
          <a:xfrm>
            <a:off x="8089925" y="3630513"/>
            <a:ext cx="3378175" cy="1064865"/>
          </a:xfrm>
          <a:prstGeom prst="roundRect">
            <a:avLst>
              <a:gd name="adj" fmla="val 8945"/>
            </a:avLst>
          </a:prstGeom>
          <a:solidFill>
            <a:srgbClr val="265F61"/>
          </a:solidFill>
          <a:ln/>
        </p:spPr>
      </p:sp>
      <p:sp>
        <p:nvSpPr>
          <p:cNvPr id="22" name="Text 19"/>
          <p:cNvSpPr/>
          <p:nvPr/>
        </p:nvSpPr>
        <p:spPr>
          <a:xfrm>
            <a:off x="8191652" y="3878163"/>
            <a:ext cx="3174720" cy="607665"/>
          </a:xfrm>
          <a:prstGeom prst="rect">
            <a:avLst/>
          </a:prstGeom>
          <a:noFill/>
          <a:ln/>
        </p:spPr>
        <p:txBody>
          <a:bodyPr wrap="square" lIns="25400" tIns="25400" rIns="25400" bIns="25400" rtlCol="0" anchor="t">
            <a:normAutofit/>
          </a:bodyPr>
          <a:lstStyle/>
          <a:p>
            <a:pPr algn="ctr" indent="0" marL="0">
              <a:lnSpc>
                <a:spcPct val="130000"/>
              </a:lnSpc>
              <a:buNone/>
            </a:pPr>
            <a:r>
              <a:rPr lang="en-US" sz="1725" b="1" dirty="0">
                <a:solidFill>
                  <a:srgbClr val="FFFFFF"/>
                </a:solidFill>
                <a:highlight>
                  <a:srgbClr val="265F61"/>
                </a:highlight>
                <a:latin typeface="Arial" pitchFamily="34" charset="0"/>
                <a:ea typeface="Arial" pitchFamily="34" charset="-122"/>
                <a:cs typeface="Arial" pitchFamily="34" charset="-120"/>
              </a:rPr>
              <a:t>Task Formulation</a:t>
            </a:r>
            <a:endParaRPr lang="en-US" sz="1725" dirty="0"/>
          </a:p>
        </p:txBody>
      </p:sp>
      <p:sp>
        <p:nvSpPr>
          <p:cNvPr id="23" name="Text 20"/>
          <p:cNvSpPr/>
          <p:nvPr/>
        </p:nvSpPr>
        <p:spPr>
          <a:xfrm>
            <a:off x="8939138" y="4847779"/>
            <a:ext cx="1679674" cy="718096"/>
          </a:xfrm>
          <a:prstGeom prst="rect">
            <a:avLst/>
          </a:prstGeom>
          <a:noFill/>
          <a:ln/>
        </p:spPr>
        <p:txBody>
          <a:bodyPr wrap="square" lIns="25400" tIns="25400" rIns="25400" bIns="25400" rtlCol="0" anchor="t">
            <a:normAutofit/>
          </a:bodyPr>
          <a:lstStyle/>
          <a:p>
            <a:pPr algn="ctr" indent="0" marL="0">
              <a:lnSpc>
                <a:spcPct val="140000"/>
              </a:lnSpc>
              <a:buNone/>
            </a:pPr>
            <a:r>
              <a:rPr lang="en-US" sz="1275" dirty="0">
                <a:solidFill>
                  <a:srgbClr val="5A6B6A"/>
                </a:solidFill>
                <a:latin typeface="Arial" pitchFamily="34" charset="0"/>
                <a:ea typeface="Arial" pitchFamily="34" charset="-122"/>
                <a:cs typeface="Arial" pitchFamily="34" charset="-120"/>
              </a:rPr>
              <a:t>Classification type · Detection granularity · Evaluation</a:t>
            </a:r>
            <a:endParaRPr lang="en-US" sz="1275"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2000" cy="990600"/>
          </a:xfrm>
          <a:prstGeom prst="rect">
            <a:avLst/>
          </a:prstGeom>
          <a:gradFill rotWithShape="1">
            <a:gsLst>
              <a:gs pos="0">
                <a:srgbClr val="265F61">
                  <a:alpha val="100000"/>
                </a:srgbClr>
              </a:gs>
              <a:gs pos="100000">
                <a:srgbClr val="3A8587">
                  <a:alpha val="100000"/>
                </a:srgbClr>
              </a:gs>
            </a:gsLst>
            <a:lin ang="2700000" scaled="0"/>
          </a:gradFill>
          <a:ln/>
        </p:spPr>
      </p:sp>
      <p:sp>
        <p:nvSpPr>
          <p:cNvPr id="3" name="Shape 1"/>
          <p:cNvSpPr/>
          <p:nvPr/>
        </p:nvSpPr>
        <p:spPr>
          <a:xfrm>
            <a:off x="0" y="952500"/>
            <a:ext cx="12192000" cy="38100"/>
          </a:xfrm>
          <a:prstGeom prst="rect">
            <a:avLst/>
          </a:prstGeom>
          <a:solidFill>
            <a:srgbClr val="FFF200"/>
          </a:solidFill>
          <a:ln/>
        </p:spPr>
      </p:sp>
      <p:sp>
        <p:nvSpPr>
          <p:cNvPr id="4" name="Shape 2"/>
          <p:cNvSpPr/>
          <p:nvPr/>
        </p:nvSpPr>
        <p:spPr>
          <a:xfrm>
            <a:off x="419100" y="142875"/>
            <a:ext cx="666750" cy="666750"/>
          </a:xfrm>
          <a:prstGeom prst="roundRect">
            <a:avLst>
              <a:gd name="adj" fmla="val 11429"/>
            </a:avLst>
          </a:prstGeom>
          <a:solidFill>
            <a:srgbClr val="FFFFFF"/>
          </a:solidFill>
          <a:ln/>
        </p:spPr>
      </p:sp>
      <p:pic>
        <p:nvPicPr>
          <p:cNvPr id="5" name="Image 0" descr="preencoded.png">    </p:cNvPr>
          <p:cNvPicPr>
            <a:picLocks noChangeAspect="1"/>
          </p:cNvPicPr>
          <p:nvPr/>
        </p:nvPicPr>
        <p:blipFill>
          <a:blip r:embed="rId1"/>
          <a:srcRect l="0" r="0" t="0" b="0"/>
          <a:stretch/>
        </p:blipFill>
        <p:spPr>
          <a:xfrm>
            <a:off x="485775" y="209550"/>
            <a:ext cx="533400" cy="533400"/>
          </a:xfrm>
          <a:prstGeom prst="rect">
            <a:avLst/>
          </a:prstGeom>
        </p:spPr>
      </p:pic>
      <p:sp>
        <p:nvSpPr>
          <p:cNvPr id="6" name="Text 3"/>
          <p:cNvSpPr/>
          <p:nvPr/>
        </p:nvSpPr>
        <p:spPr>
          <a:xfrm>
            <a:off x="1257300" y="307181"/>
            <a:ext cx="10392534" cy="376238"/>
          </a:xfrm>
          <a:prstGeom prst="rect">
            <a:avLst/>
          </a:prstGeom>
          <a:noFill/>
          <a:ln/>
          <a:effectLst>
            <a:outerShdw sx="100000" sy="100000" kx="0" ky="0" algn="bl" rotWithShape="0" blurRad="19050" dist="9525" dir="5400000">
              <a:srgbClr val="000000">
                <a:alpha val="28000"/>
              </a:srgbClr>
            </a:outerShdw>
          </a:effectLst>
        </p:spPr>
        <p:txBody>
          <a:bodyPr wrap="square" lIns="25400" tIns="25400" rIns="25400" bIns="25400" rtlCol="0" anchor="t">
            <a:normAutofit/>
          </a:bodyPr>
          <a:lstStyle/>
          <a:p>
            <a:pPr algn="l" indent="0" marL="0">
              <a:buNone/>
            </a:pPr>
            <a:r>
              <a:rPr lang="en-US" sz="2250" b="1" dirty="0">
                <a:solidFill>
                  <a:srgbClr val="FFF200"/>
                </a:solidFill>
                <a:latin typeface="Arial" pitchFamily="34" charset="0"/>
                <a:ea typeface="Arial" pitchFamily="34" charset="-122"/>
                <a:cs typeface="Arial" pitchFamily="34" charset="-120"/>
              </a:rPr>
              <a:t>Taxonomy </a:t>
            </a:r>
            <a:pPr algn="l" indent="0" marL="0">
              <a:buNone/>
            </a:pPr>
            <a:r>
              <a:rPr lang="en-US" sz="1350" b="1" dirty="0">
                <a:solidFill>
                  <a:srgbClr val="D8F1F0"/>
                </a:solidFill>
                <a:latin typeface="Arial" pitchFamily="34" charset="0"/>
                <a:ea typeface="Arial" pitchFamily="34" charset="-122"/>
                <a:cs typeface="Arial" pitchFamily="34" charset="-120"/>
              </a:rPr>
              <a:t>(1 of 3) </a:t>
            </a:r>
            <a:pPr algn="l" indent="0" marL="0">
              <a:buNone/>
            </a:pPr>
            <a:r>
              <a:rPr lang="en-US" sz="2250" b="1" dirty="0">
                <a:solidFill>
                  <a:srgbClr val="FFF200"/>
                </a:solidFill>
                <a:latin typeface="Arial" pitchFamily="34" charset="0"/>
                <a:ea typeface="Arial" pitchFamily="34" charset="-122"/>
                <a:cs typeface="Arial" pitchFamily="34" charset="-120"/>
              </a:rPr>
              <a:t>— Computational Methods</a:t>
            </a:r>
            <a:endParaRPr lang="en-US" sz="2250" dirty="0"/>
          </a:p>
        </p:txBody>
      </p:sp>
      <p:sp>
        <p:nvSpPr>
          <p:cNvPr id="7" name="Text 4"/>
          <p:cNvSpPr/>
          <p:nvPr/>
        </p:nvSpPr>
        <p:spPr>
          <a:xfrm>
            <a:off x="10800308" y="397669"/>
            <a:ext cx="972592" cy="195263"/>
          </a:xfrm>
          <a:prstGeom prst="rect">
            <a:avLst/>
          </a:prstGeom>
          <a:noFill/>
          <a:ln/>
        </p:spPr>
        <p:txBody>
          <a:bodyPr wrap="square" lIns="25400" tIns="25400" rIns="25400" bIns="25400" rtlCol="0" anchor="t">
            <a:normAutofit/>
          </a:bodyPr>
          <a:lstStyle/>
          <a:p>
            <a:pPr algn="r" indent="0" marL="0">
              <a:buNone/>
            </a:pPr>
            <a:r>
              <a:rPr lang="en-US" sz="1050" b="1" dirty="0">
                <a:solidFill>
                  <a:srgbClr val="E4F4F3"/>
                </a:solidFill>
                <a:latin typeface="Arial" pitchFamily="34" charset="0"/>
                <a:ea typeface="Arial" pitchFamily="34" charset="-122"/>
                <a:cs typeface="Arial" pitchFamily="34" charset="-120"/>
              </a:rPr>
              <a:t>AIMedia 2026</a:t>
            </a:r>
            <a:endParaRPr lang="en-US" sz="1050" dirty="0"/>
          </a:p>
        </p:txBody>
      </p:sp>
      <p:sp>
        <p:nvSpPr>
          <p:cNvPr id="8" name="Text 5"/>
          <p:cNvSpPr/>
          <p:nvPr/>
        </p:nvSpPr>
        <p:spPr>
          <a:xfrm>
            <a:off x="3748631" y="2091928"/>
            <a:ext cx="4694739" cy="180975"/>
          </a:xfrm>
          <a:prstGeom prst="rect">
            <a:avLst/>
          </a:prstGeom>
          <a:noFill/>
          <a:ln/>
        </p:spPr>
        <p:txBody>
          <a:bodyPr wrap="square" lIns="25400" tIns="25400" rIns="25400" bIns="25400" rtlCol="0" anchor="t">
            <a:normAutofit/>
          </a:bodyPr>
          <a:lstStyle/>
          <a:p>
            <a:pPr algn="ctr" indent="0" marL="0">
              <a:buNone/>
            </a:pPr>
            <a:r>
              <a:rPr lang="en-US" sz="975" spc="113" kern="0" dirty="0">
                <a:solidFill>
                  <a:srgbClr val="9BB5B4"/>
                </a:solidFill>
                <a:latin typeface="Arial" pitchFamily="34" charset="0"/>
                <a:ea typeface="Arial" pitchFamily="34" charset="-122"/>
                <a:cs typeface="Arial" pitchFamily="34" charset="-120"/>
              </a:rPr>
              <a:t>PROPAGANDA ARTICLES USING COMPUTATIONAL METHODS</a:t>
            </a:r>
            <a:endParaRPr lang="en-US" sz="975" dirty="0"/>
          </a:p>
        </p:txBody>
      </p:sp>
      <p:sp>
        <p:nvSpPr>
          <p:cNvPr id="9" name="Shape 6"/>
          <p:cNvSpPr/>
          <p:nvPr/>
        </p:nvSpPr>
        <p:spPr>
          <a:xfrm>
            <a:off x="4473773" y="2406253"/>
            <a:ext cx="3244379" cy="533400"/>
          </a:xfrm>
          <a:prstGeom prst="roundRect">
            <a:avLst>
              <a:gd name="adj" fmla="val 14286"/>
            </a:avLst>
          </a:prstGeom>
          <a:solidFill>
            <a:srgbClr val="265F61"/>
          </a:solidFill>
          <a:ln/>
        </p:spPr>
      </p:sp>
      <p:sp>
        <p:nvSpPr>
          <p:cNvPr id="10" name="Text 7"/>
          <p:cNvSpPr/>
          <p:nvPr/>
        </p:nvSpPr>
        <p:spPr>
          <a:xfrm>
            <a:off x="4729908" y="2539603"/>
            <a:ext cx="2732110" cy="304800"/>
          </a:xfrm>
          <a:prstGeom prst="rect">
            <a:avLst/>
          </a:prstGeom>
          <a:noFill/>
          <a:ln/>
        </p:spPr>
        <p:txBody>
          <a:bodyPr wrap="none" lIns="25400" tIns="25400" rIns="25400" bIns="25400" rtlCol="0" anchor="t">
            <a:normAutofit/>
          </a:bodyPr>
          <a:lstStyle/>
          <a:p>
            <a:pPr algn="ctr" indent="0" marL="0">
              <a:buNone/>
            </a:pPr>
            <a:r>
              <a:rPr lang="en-US" sz="1800" b="1" dirty="0">
                <a:solidFill>
                  <a:srgbClr val="FFF200"/>
                </a:solidFill>
                <a:latin typeface="Arial" pitchFamily="34" charset="0"/>
                <a:ea typeface="Arial" pitchFamily="34" charset="-122"/>
                <a:cs typeface="Arial" pitchFamily="34" charset="-120"/>
              </a:rPr>
              <a:t>Computational Methods</a:t>
            </a:r>
            <a:endParaRPr lang="en-US" sz="1800" dirty="0"/>
          </a:p>
        </p:txBody>
      </p:sp>
      <p:sp>
        <p:nvSpPr>
          <p:cNvPr id="11" name="Shape 8"/>
          <p:cNvSpPr/>
          <p:nvPr/>
        </p:nvSpPr>
        <p:spPr>
          <a:xfrm>
            <a:off x="6086475" y="2939653"/>
            <a:ext cx="19050" cy="209550"/>
          </a:xfrm>
          <a:prstGeom prst="rect">
            <a:avLst/>
          </a:prstGeom>
          <a:solidFill>
            <a:srgbClr val="9BB5B4"/>
          </a:solidFill>
          <a:ln/>
        </p:spPr>
      </p:sp>
      <p:sp>
        <p:nvSpPr>
          <p:cNvPr id="12" name="Shape 9"/>
          <p:cNvSpPr/>
          <p:nvPr/>
        </p:nvSpPr>
        <p:spPr>
          <a:xfrm>
            <a:off x="2405583" y="3149203"/>
            <a:ext cx="7380833" cy="19050"/>
          </a:xfrm>
          <a:prstGeom prst="rect">
            <a:avLst/>
          </a:prstGeom>
          <a:solidFill>
            <a:srgbClr val="9BB5B4"/>
          </a:solidFill>
          <a:ln/>
        </p:spPr>
      </p:sp>
      <p:sp>
        <p:nvSpPr>
          <p:cNvPr id="13" name="Shape 10"/>
          <p:cNvSpPr/>
          <p:nvPr/>
        </p:nvSpPr>
        <p:spPr>
          <a:xfrm>
            <a:off x="2396058" y="3149203"/>
            <a:ext cx="19050" cy="323850"/>
          </a:xfrm>
          <a:prstGeom prst="rect">
            <a:avLst/>
          </a:prstGeom>
          <a:solidFill>
            <a:srgbClr val="9BB5B4"/>
          </a:solidFill>
          <a:ln/>
        </p:spPr>
      </p:sp>
      <p:sp>
        <p:nvSpPr>
          <p:cNvPr id="14" name="Shape 11"/>
          <p:cNvSpPr/>
          <p:nvPr/>
        </p:nvSpPr>
        <p:spPr>
          <a:xfrm>
            <a:off x="6086475" y="3149203"/>
            <a:ext cx="19050" cy="323850"/>
          </a:xfrm>
          <a:prstGeom prst="rect">
            <a:avLst/>
          </a:prstGeom>
          <a:solidFill>
            <a:srgbClr val="9BB5B4"/>
          </a:solidFill>
          <a:ln/>
        </p:spPr>
      </p:sp>
      <p:sp>
        <p:nvSpPr>
          <p:cNvPr id="15" name="Shape 12"/>
          <p:cNvSpPr/>
          <p:nvPr/>
        </p:nvSpPr>
        <p:spPr>
          <a:xfrm>
            <a:off x="9776817" y="3149203"/>
            <a:ext cx="19050" cy="323850"/>
          </a:xfrm>
          <a:prstGeom prst="rect">
            <a:avLst/>
          </a:prstGeom>
          <a:solidFill>
            <a:srgbClr val="9BB5B4"/>
          </a:solidFill>
          <a:ln/>
        </p:spPr>
      </p:sp>
      <p:sp>
        <p:nvSpPr>
          <p:cNvPr id="16" name="Shape 13"/>
          <p:cNvSpPr/>
          <p:nvPr/>
        </p:nvSpPr>
        <p:spPr>
          <a:xfrm>
            <a:off x="685800" y="3473053"/>
            <a:ext cx="3454375" cy="509587"/>
          </a:xfrm>
          <a:prstGeom prst="roundRect">
            <a:avLst>
              <a:gd name="adj" fmla="val 14953"/>
            </a:avLst>
          </a:prstGeom>
          <a:solidFill>
            <a:srgbClr val="EEF5F5"/>
          </a:solidFill>
          <a:ln w="19050">
            <a:solidFill>
              <a:srgbClr val="3A8587"/>
            </a:solidFill>
            <a:prstDash val="solid"/>
          </a:ln>
        </p:spPr>
      </p:sp>
      <p:sp>
        <p:nvSpPr>
          <p:cNvPr id="17" name="Text 14"/>
          <p:cNvSpPr/>
          <p:nvPr/>
        </p:nvSpPr>
        <p:spPr>
          <a:xfrm>
            <a:off x="767334" y="3615928"/>
            <a:ext cx="3291306" cy="261937"/>
          </a:xfrm>
          <a:prstGeom prst="rect">
            <a:avLst/>
          </a:prstGeom>
          <a:noFill/>
          <a:ln/>
        </p:spPr>
        <p:txBody>
          <a:bodyPr wrap="square" lIns="25400" tIns="25400" rIns="25400" bIns="25400" rtlCol="0" anchor="t">
            <a:normAutofit/>
          </a:bodyPr>
          <a:lstStyle/>
          <a:p>
            <a:pPr algn="ctr" indent="0" marL="0">
              <a:buNone/>
            </a:pPr>
            <a:r>
              <a:rPr lang="en-US" sz="1500" b="1" dirty="0">
                <a:solidFill>
                  <a:srgbClr val="265F61"/>
                </a:solidFill>
                <a:latin typeface="Arial" pitchFamily="34" charset="0"/>
                <a:ea typeface="Arial" pitchFamily="34" charset="-122"/>
                <a:cs typeface="Arial" pitchFamily="34" charset="-120"/>
              </a:rPr>
              <a:t>Technique category</a:t>
            </a:r>
            <a:endParaRPr lang="en-US" sz="1500" dirty="0"/>
          </a:p>
        </p:txBody>
      </p:sp>
      <p:sp>
        <p:nvSpPr>
          <p:cNvPr id="18" name="Shape 15"/>
          <p:cNvSpPr/>
          <p:nvPr/>
        </p:nvSpPr>
        <p:spPr>
          <a:xfrm>
            <a:off x="2403425" y="3982641"/>
            <a:ext cx="19050" cy="152400"/>
          </a:xfrm>
          <a:prstGeom prst="rect">
            <a:avLst/>
          </a:prstGeom>
          <a:solidFill>
            <a:srgbClr val="9BB5B4"/>
          </a:solidFill>
          <a:ln/>
        </p:spPr>
      </p:sp>
      <p:sp>
        <p:nvSpPr>
          <p:cNvPr id="19" name="Text 16"/>
          <p:cNvSpPr/>
          <p:nvPr/>
        </p:nvSpPr>
        <p:spPr>
          <a:xfrm>
            <a:off x="1541677" y="4135041"/>
            <a:ext cx="174262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ML</a:t>
            </a:r>
            <a:endParaRPr lang="en-US" sz="1425" dirty="0"/>
          </a:p>
        </p:txBody>
      </p:sp>
      <p:sp>
        <p:nvSpPr>
          <p:cNvPr id="20" name="Text 17"/>
          <p:cNvSpPr/>
          <p:nvPr/>
        </p:nvSpPr>
        <p:spPr>
          <a:xfrm>
            <a:off x="1541677" y="4465067"/>
            <a:ext cx="174262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NLP</a:t>
            </a:r>
            <a:endParaRPr lang="en-US" sz="1425" dirty="0"/>
          </a:p>
        </p:txBody>
      </p:sp>
      <p:sp>
        <p:nvSpPr>
          <p:cNvPr id="21" name="Text 18"/>
          <p:cNvSpPr/>
          <p:nvPr/>
        </p:nvSpPr>
        <p:spPr>
          <a:xfrm>
            <a:off x="1541677" y="4795093"/>
            <a:ext cx="174262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LLMs</a:t>
            </a:r>
            <a:endParaRPr lang="en-US" sz="1425" dirty="0"/>
          </a:p>
        </p:txBody>
      </p:sp>
      <p:sp>
        <p:nvSpPr>
          <p:cNvPr id="22" name="Text 19"/>
          <p:cNvSpPr/>
          <p:nvPr/>
        </p:nvSpPr>
        <p:spPr>
          <a:xfrm>
            <a:off x="1541677" y="5125120"/>
            <a:ext cx="174262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Sentiment analysis</a:t>
            </a:r>
            <a:endParaRPr lang="en-US" sz="1425" dirty="0"/>
          </a:p>
        </p:txBody>
      </p:sp>
      <p:sp>
        <p:nvSpPr>
          <p:cNvPr id="23" name="Text 20"/>
          <p:cNvSpPr/>
          <p:nvPr/>
        </p:nvSpPr>
        <p:spPr>
          <a:xfrm>
            <a:off x="1541677" y="5455146"/>
            <a:ext cx="174262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Prompt engineering</a:t>
            </a:r>
            <a:endParaRPr lang="en-US" sz="1425" dirty="0"/>
          </a:p>
        </p:txBody>
      </p:sp>
      <p:sp>
        <p:nvSpPr>
          <p:cNvPr id="24" name="Shape 21"/>
          <p:cNvSpPr/>
          <p:nvPr/>
        </p:nvSpPr>
        <p:spPr>
          <a:xfrm>
            <a:off x="4368775" y="3473053"/>
            <a:ext cx="3454450" cy="509587"/>
          </a:xfrm>
          <a:prstGeom prst="roundRect">
            <a:avLst>
              <a:gd name="adj" fmla="val 14953"/>
            </a:avLst>
          </a:prstGeom>
          <a:solidFill>
            <a:srgbClr val="EEF5F5"/>
          </a:solidFill>
          <a:ln w="19050">
            <a:solidFill>
              <a:srgbClr val="3A8587"/>
            </a:solidFill>
            <a:prstDash val="solid"/>
          </a:ln>
        </p:spPr>
      </p:sp>
      <p:sp>
        <p:nvSpPr>
          <p:cNvPr id="25" name="Text 22"/>
          <p:cNvSpPr/>
          <p:nvPr/>
        </p:nvSpPr>
        <p:spPr>
          <a:xfrm>
            <a:off x="4450308" y="3615928"/>
            <a:ext cx="3291383" cy="261937"/>
          </a:xfrm>
          <a:prstGeom prst="rect">
            <a:avLst/>
          </a:prstGeom>
          <a:noFill/>
          <a:ln/>
        </p:spPr>
        <p:txBody>
          <a:bodyPr wrap="square" lIns="25400" tIns="25400" rIns="25400" bIns="25400" rtlCol="0" anchor="t">
            <a:normAutofit/>
          </a:bodyPr>
          <a:lstStyle/>
          <a:p>
            <a:pPr algn="ctr" indent="0" marL="0">
              <a:buNone/>
            </a:pPr>
            <a:r>
              <a:rPr lang="en-US" sz="1500" b="1" dirty="0">
                <a:solidFill>
                  <a:srgbClr val="265F61"/>
                </a:solidFill>
                <a:latin typeface="Arial" pitchFamily="34" charset="0"/>
                <a:ea typeface="Arial" pitchFamily="34" charset="-122"/>
                <a:cs typeface="Arial" pitchFamily="34" charset="-120"/>
              </a:rPr>
              <a:t>Specific models</a:t>
            </a:r>
            <a:endParaRPr lang="en-US" sz="1500" dirty="0"/>
          </a:p>
        </p:txBody>
      </p:sp>
      <p:sp>
        <p:nvSpPr>
          <p:cNvPr id="26" name="Shape 23"/>
          <p:cNvSpPr/>
          <p:nvPr/>
        </p:nvSpPr>
        <p:spPr>
          <a:xfrm>
            <a:off x="6086475" y="3982641"/>
            <a:ext cx="19050" cy="152400"/>
          </a:xfrm>
          <a:prstGeom prst="rect">
            <a:avLst/>
          </a:prstGeom>
          <a:solidFill>
            <a:srgbClr val="9BB5B4"/>
          </a:solidFill>
          <a:ln/>
        </p:spPr>
      </p:sp>
      <p:sp>
        <p:nvSpPr>
          <p:cNvPr id="27" name="Text 24"/>
          <p:cNvSpPr/>
          <p:nvPr/>
        </p:nvSpPr>
        <p:spPr>
          <a:xfrm>
            <a:off x="4719850" y="4135041"/>
            <a:ext cx="2752226"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Transformers (BERT, RoBERTa)</a:t>
            </a:r>
            <a:endParaRPr lang="en-US" sz="1425" dirty="0"/>
          </a:p>
        </p:txBody>
      </p:sp>
      <p:sp>
        <p:nvSpPr>
          <p:cNvPr id="28" name="Text 25"/>
          <p:cNvSpPr/>
          <p:nvPr/>
        </p:nvSpPr>
        <p:spPr>
          <a:xfrm>
            <a:off x="4719850" y="4465067"/>
            <a:ext cx="2752226"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Classical ML (SVM, LR, NB, RF)</a:t>
            </a:r>
            <a:endParaRPr lang="en-US" sz="1425" dirty="0"/>
          </a:p>
        </p:txBody>
      </p:sp>
      <p:sp>
        <p:nvSpPr>
          <p:cNvPr id="29" name="Text 26"/>
          <p:cNvSpPr/>
          <p:nvPr/>
        </p:nvSpPr>
        <p:spPr>
          <a:xfrm>
            <a:off x="4719850" y="4795093"/>
            <a:ext cx="2752226"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Deep Learning (LSTM, CNN)</a:t>
            </a:r>
            <a:endParaRPr lang="en-US" sz="1425" dirty="0"/>
          </a:p>
        </p:txBody>
      </p:sp>
      <p:sp>
        <p:nvSpPr>
          <p:cNvPr id="30" name="Text 27"/>
          <p:cNvSpPr/>
          <p:nvPr/>
        </p:nvSpPr>
        <p:spPr>
          <a:xfrm>
            <a:off x="4719850" y="5125120"/>
            <a:ext cx="2752226"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Generative (GPT, LLaMA)</a:t>
            </a:r>
            <a:endParaRPr lang="en-US" sz="1425" dirty="0"/>
          </a:p>
        </p:txBody>
      </p:sp>
      <p:sp>
        <p:nvSpPr>
          <p:cNvPr id="31" name="Shape 28"/>
          <p:cNvSpPr/>
          <p:nvPr/>
        </p:nvSpPr>
        <p:spPr>
          <a:xfrm>
            <a:off x="8051825" y="3473053"/>
            <a:ext cx="3454375" cy="509587"/>
          </a:xfrm>
          <a:prstGeom prst="roundRect">
            <a:avLst>
              <a:gd name="adj" fmla="val 14953"/>
            </a:avLst>
          </a:prstGeom>
          <a:solidFill>
            <a:srgbClr val="EEF5F5"/>
          </a:solidFill>
          <a:ln w="19050">
            <a:solidFill>
              <a:srgbClr val="3A8587"/>
            </a:solidFill>
            <a:prstDash val="solid"/>
          </a:ln>
        </p:spPr>
      </p:sp>
      <p:sp>
        <p:nvSpPr>
          <p:cNvPr id="32" name="Text 29"/>
          <p:cNvSpPr/>
          <p:nvPr/>
        </p:nvSpPr>
        <p:spPr>
          <a:xfrm>
            <a:off x="8133359" y="3615928"/>
            <a:ext cx="3291306" cy="261937"/>
          </a:xfrm>
          <a:prstGeom prst="rect">
            <a:avLst/>
          </a:prstGeom>
          <a:noFill/>
          <a:ln/>
        </p:spPr>
        <p:txBody>
          <a:bodyPr wrap="square" lIns="25400" tIns="25400" rIns="25400" bIns="25400" rtlCol="0" anchor="t">
            <a:normAutofit/>
          </a:bodyPr>
          <a:lstStyle/>
          <a:p>
            <a:pPr algn="ctr" indent="0" marL="0">
              <a:buNone/>
            </a:pPr>
            <a:r>
              <a:rPr lang="en-US" sz="1500" b="1" dirty="0">
                <a:solidFill>
                  <a:srgbClr val="265F61"/>
                </a:solidFill>
                <a:latin typeface="Arial" pitchFamily="34" charset="0"/>
                <a:ea typeface="Arial" pitchFamily="34" charset="-122"/>
                <a:cs typeface="Arial" pitchFamily="34" charset="-120"/>
              </a:rPr>
              <a:t>Preprocessing pipeline</a:t>
            </a:r>
            <a:endParaRPr lang="en-US" sz="1500" dirty="0"/>
          </a:p>
        </p:txBody>
      </p:sp>
      <p:sp>
        <p:nvSpPr>
          <p:cNvPr id="33" name="Shape 30"/>
          <p:cNvSpPr/>
          <p:nvPr/>
        </p:nvSpPr>
        <p:spPr>
          <a:xfrm>
            <a:off x="9769450" y="3982641"/>
            <a:ext cx="19050" cy="152400"/>
          </a:xfrm>
          <a:prstGeom prst="rect">
            <a:avLst/>
          </a:prstGeom>
          <a:solidFill>
            <a:srgbClr val="9BB5B4"/>
          </a:solidFill>
          <a:ln/>
        </p:spPr>
      </p:sp>
      <p:sp>
        <p:nvSpPr>
          <p:cNvPr id="34" name="Text 31"/>
          <p:cNvSpPr/>
          <p:nvPr/>
        </p:nvSpPr>
        <p:spPr>
          <a:xfrm>
            <a:off x="8602630" y="4135041"/>
            <a:ext cx="2352690"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Tokenization</a:t>
            </a:r>
            <a:endParaRPr lang="en-US" sz="1425" dirty="0"/>
          </a:p>
        </p:txBody>
      </p:sp>
      <p:sp>
        <p:nvSpPr>
          <p:cNvPr id="35" name="Text 32"/>
          <p:cNvSpPr/>
          <p:nvPr/>
        </p:nvSpPr>
        <p:spPr>
          <a:xfrm>
            <a:off x="8602630" y="4465067"/>
            <a:ext cx="2352690"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Stop-word removal</a:t>
            </a:r>
            <a:endParaRPr lang="en-US" sz="1425" dirty="0"/>
          </a:p>
        </p:txBody>
      </p:sp>
      <p:sp>
        <p:nvSpPr>
          <p:cNvPr id="36" name="Text 33"/>
          <p:cNvSpPr/>
          <p:nvPr/>
        </p:nvSpPr>
        <p:spPr>
          <a:xfrm>
            <a:off x="8602630" y="4795093"/>
            <a:ext cx="2352690"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Stemming / Lemmatization</a:t>
            </a:r>
            <a:endParaRPr lang="en-US" sz="1425" dirty="0"/>
          </a:p>
        </p:txBody>
      </p:sp>
      <p:sp>
        <p:nvSpPr>
          <p:cNvPr id="37" name="Text 34"/>
          <p:cNvSpPr/>
          <p:nvPr/>
        </p:nvSpPr>
        <p:spPr>
          <a:xfrm>
            <a:off x="8602630" y="5125120"/>
            <a:ext cx="2352690"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Noise removal</a:t>
            </a:r>
            <a:endParaRPr lang="en-US" sz="142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2000" cy="990600"/>
          </a:xfrm>
          <a:prstGeom prst="rect">
            <a:avLst/>
          </a:prstGeom>
          <a:gradFill rotWithShape="1">
            <a:gsLst>
              <a:gs pos="0">
                <a:srgbClr val="265F61">
                  <a:alpha val="100000"/>
                </a:srgbClr>
              </a:gs>
              <a:gs pos="100000">
                <a:srgbClr val="3A8587">
                  <a:alpha val="100000"/>
                </a:srgbClr>
              </a:gs>
            </a:gsLst>
            <a:lin ang="2700000" scaled="0"/>
          </a:gradFill>
          <a:ln/>
        </p:spPr>
      </p:sp>
      <p:sp>
        <p:nvSpPr>
          <p:cNvPr id="3" name="Shape 1"/>
          <p:cNvSpPr/>
          <p:nvPr/>
        </p:nvSpPr>
        <p:spPr>
          <a:xfrm>
            <a:off x="0" y="952500"/>
            <a:ext cx="12192000" cy="38100"/>
          </a:xfrm>
          <a:prstGeom prst="rect">
            <a:avLst/>
          </a:prstGeom>
          <a:solidFill>
            <a:srgbClr val="FFF200"/>
          </a:solidFill>
          <a:ln/>
        </p:spPr>
      </p:sp>
      <p:sp>
        <p:nvSpPr>
          <p:cNvPr id="4" name="Shape 2"/>
          <p:cNvSpPr/>
          <p:nvPr/>
        </p:nvSpPr>
        <p:spPr>
          <a:xfrm>
            <a:off x="419100" y="142875"/>
            <a:ext cx="666750" cy="666750"/>
          </a:xfrm>
          <a:prstGeom prst="roundRect">
            <a:avLst>
              <a:gd name="adj" fmla="val 11429"/>
            </a:avLst>
          </a:prstGeom>
          <a:solidFill>
            <a:srgbClr val="FFFFFF"/>
          </a:solidFill>
          <a:ln/>
        </p:spPr>
      </p:sp>
      <p:pic>
        <p:nvPicPr>
          <p:cNvPr id="5" name="Image 0" descr="preencoded.png">    </p:cNvPr>
          <p:cNvPicPr>
            <a:picLocks noChangeAspect="1"/>
          </p:cNvPicPr>
          <p:nvPr/>
        </p:nvPicPr>
        <p:blipFill>
          <a:blip r:embed="rId1"/>
          <a:srcRect l="0" r="0" t="0" b="0"/>
          <a:stretch/>
        </p:blipFill>
        <p:spPr>
          <a:xfrm>
            <a:off x="485775" y="209550"/>
            <a:ext cx="533400" cy="533400"/>
          </a:xfrm>
          <a:prstGeom prst="rect">
            <a:avLst/>
          </a:prstGeom>
        </p:spPr>
      </p:pic>
      <p:sp>
        <p:nvSpPr>
          <p:cNvPr id="6" name="Text 3"/>
          <p:cNvSpPr/>
          <p:nvPr/>
        </p:nvSpPr>
        <p:spPr>
          <a:xfrm>
            <a:off x="1257300" y="319088"/>
            <a:ext cx="10392534" cy="352425"/>
          </a:xfrm>
          <a:prstGeom prst="rect">
            <a:avLst/>
          </a:prstGeom>
          <a:noFill/>
          <a:ln/>
          <a:effectLst>
            <a:outerShdw sx="100000" sy="100000" kx="0" ky="0" algn="bl" rotWithShape="0" blurRad="19050" dist="9525" dir="5400000">
              <a:srgbClr val="000000">
                <a:alpha val="28000"/>
              </a:srgbClr>
            </a:outerShdw>
          </a:effectLst>
        </p:spPr>
        <p:txBody>
          <a:bodyPr wrap="square" lIns="25400" tIns="25400" rIns="25400" bIns="25400" rtlCol="0" anchor="t">
            <a:normAutofit/>
          </a:bodyPr>
          <a:lstStyle/>
          <a:p>
            <a:pPr algn="l" indent="0" marL="0">
              <a:buNone/>
            </a:pPr>
            <a:r>
              <a:rPr lang="en-US" sz="2100" b="1" dirty="0">
                <a:solidFill>
                  <a:srgbClr val="FFF200"/>
                </a:solidFill>
                <a:latin typeface="Arial" pitchFamily="34" charset="0"/>
                <a:ea typeface="Arial" pitchFamily="34" charset="-122"/>
                <a:cs typeface="Arial" pitchFamily="34" charset="-120"/>
              </a:rPr>
              <a:t>Taxonomy </a:t>
            </a:r>
            <a:pPr algn="l" indent="0" marL="0">
              <a:buNone/>
            </a:pPr>
            <a:r>
              <a:rPr lang="en-US" sz="1350" b="1" dirty="0">
                <a:solidFill>
                  <a:srgbClr val="D8F1F0"/>
                </a:solidFill>
                <a:latin typeface="Arial" pitchFamily="34" charset="0"/>
                <a:ea typeface="Arial" pitchFamily="34" charset="-122"/>
                <a:cs typeface="Arial" pitchFamily="34" charset="-120"/>
              </a:rPr>
              <a:t>(2 of 3) </a:t>
            </a:r>
            <a:pPr algn="l" indent="0" marL="0">
              <a:buNone/>
            </a:pPr>
            <a:r>
              <a:rPr lang="en-US" sz="2100" b="1" dirty="0">
                <a:solidFill>
                  <a:srgbClr val="FFF200"/>
                </a:solidFill>
                <a:latin typeface="Arial" pitchFamily="34" charset="0"/>
                <a:ea typeface="Arial" pitchFamily="34" charset="-122"/>
                <a:cs typeface="Arial" pitchFamily="34" charset="-120"/>
              </a:rPr>
              <a:t>— Propaganda Conceptualizations</a:t>
            </a:r>
            <a:endParaRPr lang="en-US" sz="2100" dirty="0"/>
          </a:p>
        </p:txBody>
      </p:sp>
      <p:sp>
        <p:nvSpPr>
          <p:cNvPr id="7" name="Text 4"/>
          <p:cNvSpPr/>
          <p:nvPr/>
        </p:nvSpPr>
        <p:spPr>
          <a:xfrm>
            <a:off x="10800308" y="397669"/>
            <a:ext cx="972592" cy="195263"/>
          </a:xfrm>
          <a:prstGeom prst="rect">
            <a:avLst/>
          </a:prstGeom>
          <a:noFill/>
          <a:ln/>
        </p:spPr>
        <p:txBody>
          <a:bodyPr wrap="square" lIns="25400" tIns="25400" rIns="25400" bIns="25400" rtlCol="0" anchor="t">
            <a:normAutofit/>
          </a:bodyPr>
          <a:lstStyle/>
          <a:p>
            <a:pPr algn="r" indent="0" marL="0">
              <a:buNone/>
            </a:pPr>
            <a:r>
              <a:rPr lang="en-US" sz="1050" b="1" dirty="0">
                <a:solidFill>
                  <a:srgbClr val="E4F4F3"/>
                </a:solidFill>
                <a:latin typeface="Arial" pitchFamily="34" charset="0"/>
                <a:ea typeface="Arial" pitchFamily="34" charset="-122"/>
                <a:cs typeface="Arial" pitchFamily="34" charset="-120"/>
              </a:rPr>
              <a:t>AIMedia 2026</a:t>
            </a:r>
            <a:endParaRPr lang="en-US" sz="1050" dirty="0"/>
          </a:p>
        </p:txBody>
      </p:sp>
      <p:sp>
        <p:nvSpPr>
          <p:cNvPr id="8" name="Text 5"/>
          <p:cNvSpPr/>
          <p:nvPr/>
        </p:nvSpPr>
        <p:spPr>
          <a:xfrm>
            <a:off x="3748631" y="2206526"/>
            <a:ext cx="4694739" cy="180975"/>
          </a:xfrm>
          <a:prstGeom prst="rect">
            <a:avLst/>
          </a:prstGeom>
          <a:noFill/>
          <a:ln/>
        </p:spPr>
        <p:txBody>
          <a:bodyPr wrap="square" lIns="25400" tIns="25400" rIns="25400" bIns="25400" rtlCol="0" anchor="t">
            <a:normAutofit/>
          </a:bodyPr>
          <a:lstStyle/>
          <a:p>
            <a:pPr algn="ctr" indent="0" marL="0">
              <a:buNone/>
            </a:pPr>
            <a:r>
              <a:rPr lang="en-US" sz="975" spc="113" kern="0" dirty="0">
                <a:solidFill>
                  <a:srgbClr val="9BB5B4"/>
                </a:solidFill>
                <a:latin typeface="Arial" pitchFamily="34" charset="0"/>
                <a:ea typeface="Arial" pitchFamily="34" charset="-122"/>
                <a:cs typeface="Arial" pitchFamily="34" charset="-120"/>
              </a:rPr>
              <a:t>PROPAGANDA ARTICLES USING COMPUTATIONAL METHODS</a:t>
            </a:r>
            <a:endParaRPr lang="en-US" sz="975" dirty="0"/>
          </a:p>
        </p:txBody>
      </p:sp>
      <p:sp>
        <p:nvSpPr>
          <p:cNvPr id="9" name="Shape 6"/>
          <p:cNvSpPr/>
          <p:nvPr/>
        </p:nvSpPr>
        <p:spPr>
          <a:xfrm>
            <a:off x="4041651" y="2520851"/>
            <a:ext cx="4108624" cy="533400"/>
          </a:xfrm>
          <a:prstGeom prst="roundRect">
            <a:avLst>
              <a:gd name="adj" fmla="val 14286"/>
            </a:avLst>
          </a:prstGeom>
          <a:solidFill>
            <a:srgbClr val="265F61"/>
          </a:solidFill>
          <a:ln/>
        </p:spPr>
      </p:sp>
      <p:sp>
        <p:nvSpPr>
          <p:cNvPr id="10" name="Text 7"/>
          <p:cNvSpPr/>
          <p:nvPr/>
        </p:nvSpPr>
        <p:spPr>
          <a:xfrm>
            <a:off x="4284822" y="2654201"/>
            <a:ext cx="3622282" cy="304800"/>
          </a:xfrm>
          <a:prstGeom prst="rect">
            <a:avLst/>
          </a:prstGeom>
          <a:noFill/>
          <a:ln/>
        </p:spPr>
        <p:txBody>
          <a:bodyPr wrap="none" lIns="25400" tIns="25400" rIns="25400" bIns="25400" rtlCol="0" anchor="t">
            <a:normAutofit/>
          </a:bodyPr>
          <a:lstStyle/>
          <a:p>
            <a:pPr algn="ctr" indent="0" marL="0">
              <a:buNone/>
            </a:pPr>
            <a:r>
              <a:rPr lang="en-US" sz="1800" b="1" dirty="0">
                <a:solidFill>
                  <a:srgbClr val="FFF200"/>
                </a:solidFill>
                <a:latin typeface="Arial" pitchFamily="34" charset="0"/>
                <a:ea typeface="Arial" pitchFamily="34" charset="-122"/>
                <a:cs typeface="Arial" pitchFamily="34" charset="-120"/>
              </a:rPr>
              <a:t>Propaganda Conceptualizations</a:t>
            </a:r>
            <a:endParaRPr lang="en-US" sz="1800" dirty="0"/>
          </a:p>
        </p:txBody>
      </p:sp>
      <p:sp>
        <p:nvSpPr>
          <p:cNvPr id="11" name="Shape 8"/>
          <p:cNvSpPr/>
          <p:nvPr/>
        </p:nvSpPr>
        <p:spPr>
          <a:xfrm>
            <a:off x="6086475" y="3054251"/>
            <a:ext cx="19050" cy="209550"/>
          </a:xfrm>
          <a:prstGeom prst="rect">
            <a:avLst/>
          </a:prstGeom>
          <a:solidFill>
            <a:srgbClr val="9BB5B4"/>
          </a:solidFill>
          <a:ln/>
        </p:spPr>
      </p:sp>
      <p:sp>
        <p:nvSpPr>
          <p:cNvPr id="12" name="Shape 9"/>
          <p:cNvSpPr/>
          <p:nvPr/>
        </p:nvSpPr>
        <p:spPr>
          <a:xfrm>
            <a:off x="2405583" y="3263801"/>
            <a:ext cx="7380833" cy="19050"/>
          </a:xfrm>
          <a:prstGeom prst="rect">
            <a:avLst/>
          </a:prstGeom>
          <a:solidFill>
            <a:srgbClr val="9BB5B4"/>
          </a:solidFill>
          <a:ln/>
        </p:spPr>
      </p:sp>
      <p:sp>
        <p:nvSpPr>
          <p:cNvPr id="13" name="Shape 10"/>
          <p:cNvSpPr/>
          <p:nvPr/>
        </p:nvSpPr>
        <p:spPr>
          <a:xfrm>
            <a:off x="2396058" y="3263801"/>
            <a:ext cx="19050" cy="323850"/>
          </a:xfrm>
          <a:prstGeom prst="rect">
            <a:avLst/>
          </a:prstGeom>
          <a:solidFill>
            <a:srgbClr val="9BB5B4"/>
          </a:solidFill>
          <a:ln/>
        </p:spPr>
      </p:sp>
      <p:sp>
        <p:nvSpPr>
          <p:cNvPr id="14" name="Shape 11"/>
          <p:cNvSpPr/>
          <p:nvPr/>
        </p:nvSpPr>
        <p:spPr>
          <a:xfrm>
            <a:off x="6086475" y="3263801"/>
            <a:ext cx="19050" cy="323850"/>
          </a:xfrm>
          <a:prstGeom prst="rect">
            <a:avLst/>
          </a:prstGeom>
          <a:solidFill>
            <a:srgbClr val="9BB5B4"/>
          </a:solidFill>
          <a:ln/>
        </p:spPr>
      </p:sp>
      <p:sp>
        <p:nvSpPr>
          <p:cNvPr id="15" name="Shape 12"/>
          <p:cNvSpPr/>
          <p:nvPr/>
        </p:nvSpPr>
        <p:spPr>
          <a:xfrm>
            <a:off x="9776817" y="3263801"/>
            <a:ext cx="19050" cy="323850"/>
          </a:xfrm>
          <a:prstGeom prst="rect">
            <a:avLst/>
          </a:prstGeom>
          <a:solidFill>
            <a:srgbClr val="9BB5B4"/>
          </a:solidFill>
          <a:ln/>
        </p:spPr>
      </p:sp>
      <p:sp>
        <p:nvSpPr>
          <p:cNvPr id="16" name="Shape 13"/>
          <p:cNvSpPr/>
          <p:nvPr/>
        </p:nvSpPr>
        <p:spPr>
          <a:xfrm>
            <a:off x="685800" y="3587651"/>
            <a:ext cx="3454375" cy="509587"/>
          </a:xfrm>
          <a:prstGeom prst="roundRect">
            <a:avLst>
              <a:gd name="adj" fmla="val 14953"/>
            </a:avLst>
          </a:prstGeom>
          <a:solidFill>
            <a:srgbClr val="EEF5F5"/>
          </a:solidFill>
          <a:ln w="19050">
            <a:solidFill>
              <a:srgbClr val="3A8587"/>
            </a:solidFill>
            <a:prstDash val="solid"/>
          </a:ln>
        </p:spPr>
      </p:sp>
      <p:sp>
        <p:nvSpPr>
          <p:cNvPr id="17" name="Text 14"/>
          <p:cNvSpPr/>
          <p:nvPr/>
        </p:nvSpPr>
        <p:spPr>
          <a:xfrm>
            <a:off x="767334" y="3730526"/>
            <a:ext cx="3291306" cy="261937"/>
          </a:xfrm>
          <a:prstGeom prst="rect">
            <a:avLst/>
          </a:prstGeom>
          <a:noFill/>
          <a:ln/>
        </p:spPr>
        <p:txBody>
          <a:bodyPr wrap="square" lIns="25400" tIns="25400" rIns="25400" bIns="25400" rtlCol="0" anchor="t">
            <a:normAutofit/>
          </a:bodyPr>
          <a:lstStyle/>
          <a:p>
            <a:pPr algn="ctr" indent="0" marL="0">
              <a:buNone/>
            </a:pPr>
            <a:r>
              <a:rPr lang="en-US" sz="1500" b="1" dirty="0">
                <a:solidFill>
                  <a:srgbClr val="265F61"/>
                </a:solidFill>
                <a:latin typeface="Arial" pitchFamily="34" charset="0"/>
                <a:ea typeface="Arial" pitchFamily="34" charset="-122"/>
                <a:cs typeface="Arial" pitchFamily="34" charset="-120"/>
              </a:rPr>
              <a:t>Definition cluster</a:t>
            </a:r>
            <a:endParaRPr lang="en-US" sz="1500" dirty="0"/>
          </a:p>
        </p:txBody>
      </p:sp>
      <p:sp>
        <p:nvSpPr>
          <p:cNvPr id="18" name="Shape 15"/>
          <p:cNvSpPr/>
          <p:nvPr/>
        </p:nvSpPr>
        <p:spPr>
          <a:xfrm>
            <a:off x="2403425" y="4097238"/>
            <a:ext cx="19050" cy="152400"/>
          </a:xfrm>
          <a:prstGeom prst="rect">
            <a:avLst/>
          </a:prstGeom>
          <a:solidFill>
            <a:srgbClr val="9BB5B4"/>
          </a:solidFill>
          <a:ln/>
        </p:spPr>
      </p:sp>
      <p:sp>
        <p:nvSpPr>
          <p:cNvPr id="19" name="Text 16"/>
          <p:cNvSpPr/>
          <p:nvPr/>
        </p:nvSpPr>
        <p:spPr>
          <a:xfrm>
            <a:off x="1290217" y="4249638"/>
            <a:ext cx="224554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Manipulation of beliefs</a:t>
            </a:r>
            <a:endParaRPr lang="en-US" sz="1425" dirty="0"/>
          </a:p>
        </p:txBody>
      </p:sp>
      <p:sp>
        <p:nvSpPr>
          <p:cNvPr id="20" name="Text 17"/>
          <p:cNvSpPr/>
          <p:nvPr/>
        </p:nvSpPr>
        <p:spPr>
          <a:xfrm>
            <a:off x="1290217" y="4579665"/>
            <a:ext cx="224554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Biased info dissemination</a:t>
            </a:r>
            <a:endParaRPr lang="en-US" sz="1425" dirty="0"/>
          </a:p>
        </p:txBody>
      </p:sp>
      <p:sp>
        <p:nvSpPr>
          <p:cNvPr id="21" name="Text 18"/>
          <p:cNvSpPr/>
          <p:nvPr/>
        </p:nvSpPr>
        <p:spPr>
          <a:xfrm>
            <a:off x="1290217" y="4909691"/>
            <a:ext cx="224554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Deliberate persuasion</a:t>
            </a:r>
            <a:endParaRPr lang="en-US" sz="1425" dirty="0"/>
          </a:p>
        </p:txBody>
      </p:sp>
      <p:sp>
        <p:nvSpPr>
          <p:cNvPr id="22" name="Text 19"/>
          <p:cNvSpPr/>
          <p:nvPr/>
        </p:nvSpPr>
        <p:spPr>
          <a:xfrm>
            <a:off x="1290217" y="5239717"/>
            <a:ext cx="224554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Vague / None</a:t>
            </a:r>
            <a:endParaRPr lang="en-US" sz="1425" dirty="0"/>
          </a:p>
        </p:txBody>
      </p:sp>
      <p:sp>
        <p:nvSpPr>
          <p:cNvPr id="23" name="Shape 20"/>
          <p:cNvSpPr/>
          <p:nvPr/>
        </p:nvSpPr>
        <p:spPr>
          <a:xfrm>
            <a:off x="4368775" y="3587651"/>
            <a:ext cx="3454450" cy="509587"/>
          </a:xfrm>
          <a:prstGeom prst="roundRect">
            <a:avLst>
              <a:gd name="adj" fmla="val 14953"/>
            </a:avLst>
          </a:prstGeom>
          <a:solidFill>
            <a:srgbClr val="EEF5F5"/>
          </a:solidFill>
          <a:ln w="19050">
            <a:solidFill>
              <a:srgbClr val="3A8587"/>
            </a:solidFill>
            <a:prstDash val="solid"/>
          </a:ln>
        </p:spPr>
      </p:sp>
      <p:sp>
        <p:nvSpPr>
          <p:cNvPr id="24" name="Text 21"/>
          <p:cNvSpPr/>
          <p:nvPr/>
        </p:nvSpPr>
        <p:spPr>
          <a:xfrm>
            <a:off x="4450308" y="3730526"/>
            <a:ext cx="3291383" cy="261937"/>
          </a:xfrm>
          <a:prstGeom prst="rect">
            <a:avLst/>
          </a:prstGeom>
          <a:noFill/>
          <a:ln/>
        </p:spPr>
        <p:txBody>
          <a:bodyPr wrap="square" lIns="25400" tIns="25400" rIns="25400" bIns="25400" rtlCol="0" anchor="t">
            <a:normAutofit/>
          </a:bodyPr>
          <a:lstStyle/>
          <a:p>
            <a:pPr algn="ctr" indent="0" marL="0">
              <a:buNone/>
            </a:pPr>
            <a:r>
              <a:rPr lang="en-US" sz="1500" b="1" dirty="0">
                <a:solidFill>
                  <a:srgbClr val="265F61"/>
                </a:solidFill>
                <a:latin typeface="Arial" pitchFamily="34" charset="0"/>
                <a:ea typeface="Arial" pitchFamily="34" charset="-122"/>
                <a:cs typeface="Arial" pitchFamily="34" charset="-120"/>
              </a:rPr>
              <a:t>Theoretical framework</a:t>
            </a:r>
            <a:endParaRPr lang="en-US" sz="1500" dirty="0"/>
          </a:p>
        </p:txBody>
      </p:sp>
      <p:sp>
        <p:nvSpPr>
          <p:cNvPr id="25" name="Shape 22"/>
          <p:cNvSpPr/>
          <p:nvPr/>
        </p:nvSpPr>
        <p:spPr>
          <a:xfrm>
            <a:off x="6086475" y="4097238"/>
            <a:ext cx="19050" cy="152400"/>
          </a:xfrm>
          <a:prstGeom prst="rect">
            <a:avLst/>
          </a:prstGeom>
          <a:solidFill>
            <a:srgbClr val="9BB5B4"/>
          </a:solidFill>
          <a:ln/>
        </p:spPr>
      </p:sp>
      <p:sp>
        <p:nvSpPr>
          <p:cNvPr id="26" name="Text 23"/>
          <p:cNvSpPr/>
          <p:nvPr/>
        </p:nvSpPr>
        <p:spPr>
          <a:xfrm>
            <a:off x="4987763" y="4249638"/>
            <a:ext cx="221640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Atheoretical</a:t>
            </a:r>
            <a:endParaRPr lang="en-US" sz="1425" dirty="0"/>
          </a:p>
        </p:txBody>
      </p:sp>
      <p:sp>
        <p:nvSpPr>
          <p:cNvPr id="27" name="Text 24"/>
          <p:cNvSpPr/>
          <p:nvPr/>
        </p:nvSpPr>
        <p:spPr>
          <a:xfrm>
            <a:off x="4987763" y="4579665"/>
            <a:ext cx="221640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Moral foundations theory</a:t>
            </a:r>
            <a:endParaRPr lang="en-US" sz="1425" dirty="0"/>
          </a:p>
        </p:txBody>
      </p:sp>
      <p:sp>
        <p:nvSpPr>
          <p:cNvPr id="28" name="Text 25"/>
          <p:cNvSpPr/>
          <p:nvPr/>
        </p:nvSpPr>
        <p:spPr>
          <a:xfrm>
            <a:off x="4987763" y="4909691"/>
            <a:ext cx="221640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Communication theory</a:t>
            </a:r>
            <a:endParaRPr lang="en-US" sz="1425" dirty="0"/>
          </a:p>
        </p:txBody>
      </p:sp>
      <p:sp>
        <p:nvSpPr>
          <p:cNvPr id="29" name="Text 26"/>
          <p:cNvSpPr/>
          <p:nvPr/>
        </p:nvSpPr>
        <p:spPr>
          <a:xfrm>
            <a:off x="4987763" y="5239717"/>
            <a:ext cx="2216401" cy="282401"/>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Innovation theory</a:t>
            </a:r>
            <a:endParaRPr lang="en-US" sz="1425" dirty="0"/>
          </a:p>
        </p:txBody>
      </p:sp>
      <p:sp>
        <p:nvSpPr>
          <p:cNvPr id="30" name="Shape 27"/>
          <p:cNvSpPr/>
          <p:nvPr/>
        </p:nvSpPr>
        <p:spPr>
          <a:xfrm>
            <a:off x="8051825" y="3587651"/>
            <a:ext cx="3454375" cy="509587"/>
          </a:xfrm>
          <a:prstGeom prst="roundRect">
            <a:avLst>
              <a:gd name="adj" fmla="val 14953"/>
            </a:avLst>
          </a:prstGeom>
          <a:solidFill>
            <a:srgbClr val="EEF5F5"/>
          </a:solidFill>
          <a:ln w="19050">
            <a:solidFill>
              <a:srgbClr val="3A8587"/>
            </a:solidFill>
            <a:prstDash val="solid"/>
          </a:ln>
        </p:spPr>
      </p:sp>
      <p:sp>
        <p:nvSpPr>
          <p:cNvPr id="31" name="Text 28"/>
          <p:cNvSpPr/>
          <p:nvPr/>
        </p:nvSpPr>
        <p:spPr>
          <a:xfrm>
            <a:off x="8133359" y="3730526"/>
            <a:ext cx="3291306" cy="261937"/>
          </a:xfrm>
          <a:prstGeom prst="rect">
            <a:avLst/>
          </a:prstGeom>
          <a:noFill/>
          <a:ln/>
        </p:spPr>
        <p:txBody>
          <a:bodyPr wrap="square" lIns="25400" tIns="25400" rIns="25400" bIns="25400" rtlCol="0" anchor="t">
            <a:normAutofit/>
          </a:bodyPr>
          <a:lstStyle/>
          <a:p>
            <a:pPr algn="ctr" indent="0" marL="0">
              <a:buNone/>
            </a:pPr>
            <a:r>
              <a:rPr lang="en-US" sz="1500" b="1" dirty="0">
                <a:solidFill>
                  <a:srgbClr val="265F61"/>
                </a:solidFill>
                <a:latin typeface="Arial" pitchFamily="34" charset="0"/>
                <a:ea typeface="Arial" pitchFamily="34" charset="-122"/>
                <a:cs typeface="Arial" pitchFamily="34" charset="-120"/>
              </a:rPr>
              <a:t>Propaganda techniques</a:t>
            </a:r>
            <a:endParaRPr lang="en-US" sz="1500" dirty="0"/>
          </a:p>
        </p:txBody>
      </p:sp>
      <p:sp>
        <p:nvSpPr>
          <p:cNvPr id="32" name="Shape 29"/>
          <p:cNvSpPr/>
          <p:nvPr/>
        </p:nvSpPr>
        <p:spPr>
          <a:xfrm>
            <a:off x="9769450" y="4097238"/>
            <a:ext cx="19050" cy="152400"/>
          </a:xfrm>
          <a:prstGeom prst="rect">
            <a:avLst/>
          </a:prstGeom>
          <a:solidFill>
            <a:srgbClr val="9BB5B4"/>
          </a:solidFill>
          <a:ln/>
        </p:spPr>
      </p:sp>
      <p:sp>
        <p:nvSpPr>
          <p:cNvPr id="33" name="Text 30"/>
          <p:cNvSpPr/>
          <p:nvPr/>
        </p:nvSpPr>
        <p:spPr>
          <a:xfrm>
            <a:off x="8193677" y="4249638"/>
            <a:ext cx="3170672" cy="264765"/>
          </a:xfrm>
          <a:prstGeom prst="rect">
            <a:avLst/>
          </a:prstGeom>
          <a:noFill/>
          <a:ln/>
        </p:spPr>
        <p:txBody>
          <a:bodyPr wrap="square" lIns="25400" tIns="25400" rIns="25400" bIns="25400" rtlCol="0" anchor="t">
            <a:normAutofit/>
          </a:bodyPr>
          <a:lstStyle/>
          <a:p>
            <a:pPr algn="ctr" indent="0" marL="0">
              <a:lnSpc>
                <a:spcPct val="140000"/>
              </a:lnSpc>
              <a:buNone/>
            </a:pPr>
            <a:r>
              <a:rPr lang="en-US" sz="1275" dirty="0">
                <a:solidFill>
                  <a:srgbClr val="2B3A3A"/>
                </a:solidFill>
                <a:latin typeface="Arial" pitchFamily="34" charset="0"/>
                <a:ea typeface="Arial" pitchFamily="34" charset="-122"/>
                <a:cs typeface="Arial" pitchFamily="34" charset="-120"/>
              </a:rPr>
              <a:t>Lexical (name calling, loaded language)</a:t>
            </a:r>
            <a:endParaRPr lang="en-US" sz="1275" dirty="0"/>
          </a:p>
        </p:txBody>
      </p:sp>
      <p:sp>
        <p:nvSpPr>
          <p:cNvPr id="34" name="Text 31"/>
          <p:cNvSpPr/>
          <p:nvPr/>
        </p:nvSpPr>
        <p:spPr>
          <a:xfrm>
            <a:off x="8193677" y="4619179"/>
            <a:ext cx="3170672" cy="264765"/>
          </a:xfrm>
          <a:prstGeom prst="rect">
            <a:avLst/>
          </a:prstGeom>
          <a:noFill/>
          <a:ln/>
        </p:spPr>
        <p:txBody>
          <a:bodyPr wrap="square" lIns="25400" tIns="25400" rIns="25400" bIns="25400" rtlCol="0" anchor="t">
            <a:normAutofit/>
          </a:bodyPr>
          <a:lstStyle/>
          <a:p>
            <a:pPr algn="ctr" indent="0" marL="0">
              <a:lnSpc>
                <a:spcPct val="140000"/>
              </a:lnSpc>
              <a:buNone/>
            </a:pPr>
            <a:r>
              <a:rPr lang="en-US" sz="1275" dirty="0">
                <a:solidFill>
                  <a:srgbClr val="2B3A3A"/>
                </a:solidFill>
                <a:latin typeface="Arial" pitchFamily="34" charset="0"/>
                <a:ea typeface="Arial" pitchFamily="34" charset="-122"/>
                <a:cs typeface="Arial" pitchFamily="34" charset="-120"/>
              </a:rPr>
              <a:t>Emotional (fear, flag-waving)</a:t>
            </a:r>
            <a:endParaRPr lang="en-US" sz="1275" dirty="0"/>
          </a:p>
        </p:txBody>
      </p:sp>
      <p:sp>
        <p:nvSpPr>
          <p:cNvPr id="35" name="Text 32"/>
          <p:cNvSpPr/>
          <p:nvPr/>
        </p:nvSpPr>
        <p:spPr>
          <a:xfrm>
            <a:off x="8193677" y="4988719"/>
            <a:ext cx="3170672" cy="264765"/>
          </a:xfrm>
          <a:prstGeom prst="rect">
            <a:avLst/>
          </a:prstGeom>
          <a:noFill/>
          <a:ln/>
        </p:spPr>
        <p:txBody>
          <a:bodyPr wrap="square" lIns="25400" tIns="25400" rIns="25400" bIns="25400" rtlCol="0" anchor="t">
            <a:normAutofit/>
          </a:bodyPr>
          <a:lstStyle/>
          <a:p>
            <a:pPr algn="ctr" indent="0" marL="0">
              <a:lnSpc>
                <a:spcPct val="140000"/>
              </a:lnSpc>
              <a:buNone/>
            </a:pPr>
            <a:r>
              <a:rPr lang="en-US" sz="1275" dirty="0">
                <a:solidFill>
                  <a:srgbClr val="2B3A3A"/>
                </a:solidFill>
                <a:latin typeface="Arial" pitchFamily="34" charset="0"/>
                <a:ea typeface="Arial" pitchFamily="34" charset="-122"/>
                <a:cs typeface="Arial" pitchFamily="34" charset="-120"/>
              </a:rPr>
              <a:t>Logical (whataboutism, red herring)</a:t>
            </a:r>
            <a:endParaRPr lang="en-US" sz="1275" dirty="0"/>
          </a:p>
        </p:txBody>
      </p:sp>
      <p:sp>
        <p:nvSpPr>
          <p:cNvPr id="36" name="Text 33"/>
          <p:cNvSpPr/>
          <p:nvPr/>
        </p:nvSpPr>
        <p:spPr>
          <a:xfrm>
            <a:off x="8193677" y="5358259"/>
            <a:ext cx="3170672" cy="264765"/>
          </a:xfrm>
          <a:prstGeom prst="rect">
            <a:avLst/>
          </a:prstGeom>
          <a:noFill/>
          <a:ln/>
        </p:spPr>
        <p:txBody>
          <a:bodyPr wrap="square" lIns="25400" tIns="25400" rIns="25400" bIns="25400" rtlCol="0" anchor="t">
            <a:normAutofit/>
          </a:bodyPr>
          <a:lstStyle/>
          <a:p>
            <a:pPr algn="ctr" indent="0" marL="0">
              <a:lnSpc>
                <a:spcPct val="140000"/>
              </a:lnSpc>
              <a:buNone/>
            </a:pPr>
            <a:r>
              <a:rPr lang="en-US" sz="1275" dirty="0">
                <a:solidFill>
                  <a:srgbClr val="2B3A3A"/>
                </a:solidFill>
                <a:latin typeface="Arial" pitchFamily="34" charset="0"/>
                <a:ea typeface="Arial" pitchFamily="34" charset="-122"/>
                <a:cs typeface="Arial" pitchFamily="34" charset="-120"/>
              </a:rPr>
              <a:t>Social (bandwagon, appeal to authority)</a:t>
            </a:r>
            <a:endParaRPr lang="en-US" sz="1275"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2000" cy="990600"/>
          </a:xfrm>
          <a:prstGeom prst="rect">
            <a:avLst/>
          </a:prstGeom>
          <a:gradFill rotWithShape="1">
            <a:gsLst>
              <a:gs pos="0">
                <a:srgbClr val="265F61">
                  <a:alpha val="100000"/>
                </a:srgbClr>
              </a:gs>
              <a:gs pos="100000">
                <a:srgbClr val="3A8587">
                  <a:alpha val="100000"/>
                </a:srgbClr>
              </a:gs>
            </a:gsLst>
            <a:lin ang="2700000" scaled="0"/>
          </a:gradFill>
          <a:ln/>
        </p:spPr>
      </p:sp>
      <p:sp>
        <p:nvSpPr>
          <p:cNvPr id="3" name="Shape 1"/>
          <p:cNvSpPr/>
          <p:nvPr/>
        </p:nvSpPr>
        <p:spPr>
          <a:xfrm>
            <a:off x="0" y="952500"/>
            <a:ext cx="12192000" cy="38100"/>
          </a:xfrm>
          <a:prstGeom prst="rect">
            <a:avLst/>
          </a:prstGeom>
          <a:solidFill>
            <a:srgbClr val="FFF200"/>
          </a:solidFill>
          <a:ln/>
        </p:spPr>
      </p:sp>
      <p:sp>
        <p:nvSpPr>
          <p:cNvPr id="4" name="Shape 2"/>
          <p:cNvSpPr/>
          <p:nvPr/>
        </p:nvSpPr>
        <p:spPr>
          <a:xfrm>
            <a:off x="419100" y="142875"/>
            <a:ext cx="666750" cy="666750"/>
          </a:xfrm>
          <a:prstGeom prst="roundRect">
            <a:avLst>
              <a:gd name="adj" fmla="val 11429"/>
            </a:avLst>
          </a:prstGeom>
          <a:solidFill>
            <a:srgbClr val="FFFFFF"/>
          </a:solidFill>
          <a:ln/>
        </p:spPr>
      </p:sp>
      <p:pic>
        <p:nvPicPr>
          <p:cNvPr id="5" name="Image 0" descr="preencoded.png">    </p:cNvPr>
          <p:cNvPicPr>
            <a:picLocks noChangeAspect="1"/>
          </p:cNvPicPr>
          <p:nvPr/>
        </p:nvPicPr>
        <p:blipFill>
          <a:blip r:embed="rId1"/>
          <a:srcRect l="0" r="0" t="0" b="0"/>
          <a:stretch/>
        </p:blipFill>
        <p:spPr>
          <a:xfrm>
            <a:off x="485775" y="209550"/>
            <a:ext cx="533400" cy="533400"/>
          </a:xfrm>
          <a:prstGeom prst="rect">
            <a:avLst/>
          </a:prstGeom>
        </p:spPr>
      </p:pic>
      <p:sp>
        <p:nvSpPr>
          <p:cNvPr id="6" name="Text 3"/>
          <p:cNvSpPr/>
          <p:nvPr/>
        </p:nvSpPr>
        <p:spPr>
          <a:xfrm>
            <a:off x="1257300" y="307181"/>
            <a:ext cx="10392534" cy="376238"/>
          </a:xfrm>
          <a:prstGeom prst="rect">
            <a:avLst/>
          </a:prstGeom>
          <a:noFill/>
          <a:ln/>
          <a:effectLst>
            <a:outerShdw sx="100000" sy="100000" kx="0" ky="0" algn="bl" rotWithShape="0" blurRad="19050" dist="9525" dir="5400000">
              <a:srgbClr val="000000">
                <a:alpha val="28000"/>
              </a:srgbClr>
            </a:outerShdw>
          </a:effectLst>
        </p:spPr>
        <p:txBody>
          <a:bodyPr wrap="square" lIns="25400" tIns="25400" rIns="25400" bIns="25400" rtlCol="0" anchor="t">
            <a:normAutofit/>
          </a:bodyPr>
          <a:lstStyle/>
          <a:p>
            <a:pPr algn="l" indent="0" marL="0">
              <a:buNone/>
            </a:pPr>
            <a:r>
              <a:rPr lang="en-US" sz="2250" b="1" dirty="0">
                <a:solidFill>
                  <a:srgbClr val="FFF200"/>
                </a:solidFill>
                <a:latin typeface="Arial" pitchFamily="34" charset="0"/>
                <a:ea typeface="Arial" pitchFamily="34" charset="-122"/>
                <a:cs typeface="Arial" pitchFamily="34" charset="-120"/>
              </a:rPr>
              <a:t>Taxonomy </a:t>
            </a:r>
            <a:pPr algn="l" indent="0" marL="0">
              <a:buNone/>
            </a:pPr>
            <a:r>
              <a:rPr lang="en-US" sz="1350" b="1" dirty="0">
                <a:solidFill>
                  <a:srgbClr val="D8F1F0"/>
                </a:solidFill>
                <a:latin typeface="Arial" pitchFamily="34" charset="0"/>
                <a:ea typeface="Arial" pitchFamily="34" charset="-122"/>
                <a:cs typeface="Arial" pitchFamily="34" charset="-120"/>
              </a:rPr>
              <a:t>(3 of 3) </a:t>
            </a:r>
            <a:pPr algn="l" indent="0" marL="0">
              <a:buNone/>
            </a:pPr>
            <a:r>
              <a:rPr lang="en-US" sz="2250" b="1" dirty="0">
                <a:solidFill>
                  <a:srgbClr val="FFF200"/>
                </a:solidFill>
                <a:latin typeface="Arial" pitchFamily="34" charset="0"/>
                <a:ea typeface="Arial" pitchFamily="34" charset="-122"/>
                <a:cs typeface="Arial" pitchFamily="34" charset="-120"/>
              </a:rPr>
              <a:t>— Task Formulation</a:t>
            </a:r>
            <a:endParaRPr lang="en-US" sz="2250" dirty="0"/>
          </a:p>
        </p:txBody>
      </p:sp>
      <p:sp>
        <p:nvSpPr>
          <p:cNvPr id="7" name="Text 4"/>
          <p:cNvSpPr/>
          <p:nvPr/>
        </p:nvSpPr>
        <p:spPr>
          <a:xfrm>
            <a:off x="10800308" y="397669"/>
            <a:ext cx="972592" cy="195263"/>
          </a:xfrm>
          <a:prstGeom prst="rect">
            <a:avLst/>
          </a:prstGeom>
          <a:noFill/>
          <a:ln/>
        </p:spPr>
        <p:txBody>
          <a:bodyPr wrap="square" lIns="25400" tIns="25400" rIns="25400" bIns="25400" rtlCol="0" anchor="t">
            <a:normAutofit/>
          </a:bodyPr>
          <a:lstStyle/>
          <a:p>
            <a:pPr algn="r" indent="0" marL="0">
              <a:buNone/>
            </a:pPr>
            <a:r>
              <a:rPr lang="en-US" sz="1050" b="1" dirty="0">
                <a:solidFill>
                  <a:srgbClr val="E4F4F3"/>
                </a:solidFill>
                <a:latin typeface="Arial" pitchFamily="34" charset="0"/>
                <a:ea typeface="Arial" pitchFamily="34" charset="-122"/>
                <a:cs typeface="Arial" pitchFamily="34" charset="-120"/>
              </a:rPr>
              <a:t>AIMedia 2026</a:t>
            </a:r>
            <a:endParaRPr lang="en-US" sz="1050" dirty="0"/>
          </a:p>
        </p:txBody>
      </p:sp>
      <p:sp>
        <p:nvSpPr>
          <p:cNvPr id="8" name="Text 5"/>
          <p:cNvSpPr/>
          <p:nvPr/>
        </p:nvSpPr>
        <p:spPr>
          <a:xfrm>
            <a:off x="3748631" y="2333179"/>
            <a:ext cx="4694739" cy="180975"/>
          </a:xfrm>
          <a:prstGeom prst="rect">
            <a:avLst/>
          </a:prstGeom>
          <a:noFill/>
          <a:ln/>
        </p:spPr>
        <p:txBody>
          <a:bodyPr wrap="square" lIns="25400" tIns="25400" rIns="25400" bIns="25400" rtlCol="0" anchor="t">
            <a:normAutofit/>
          </a:bodyPr>
          <a:lstStyle/>
          <a:p>
            <a:pPr algn="ctr" indent="0" marL="0">
              <a:buNone/>
            </a:pPr>
            <a:r>
              <a:rPr lang="en-US" sz="975" spc="113" kern="0" dirty="0">
                <a:solidFill>
                  <a:srgbClr val="9BB5B4"/>
                </a:solidFill>
                <a:latin typeface="Arial" pitchFamily="34" charset="0"/>
                <a:ea typeface="Arial" pitchFamily="34" charset="-122"/>
                <a:cs typeface="Arial" pitchFamily="34" charset="-120"/>
              </a:rPr>
              <a:t>PROPAGANDA ARTICLES USING COMPUTATIONAL METHODS</a:t>
            </a:r>
            <a:endParaRPr lang="en-US" sz="975" dirty="0"/>
          </a:p>
        </p:txBody>
      </p:sp>
      <p:sp>
        <p:nvSpPr>
          <p:cNvPr id="9" name="Shape 6"/>
          <p:cNvSpPr/>
          <p:nvPr/>
        </p:nvSpPr>
        <p:spPr>
          <a:xfrm>
            <a:off x="4859462" y="2647504"/>
            <a:ext cx="2473077" cy="533400"/>
          </a:xfrm>
          <a:prstGeom prst="roundRect">
            <a:avLst>
              <a:gd name="adj" fmla="val 14286"/>
            </a:avLst>
          </a:prstGeom>
          <a:solidFill>
            <a:srgbClr val="265F61"/>
          </a:solidFill>
          <a:ln/>
        </p:spPr>
      </p:sp>
      <p:sp>
        <p:nvSpPr>
          <p:cNvPr id="10" name="Text 7"/>
          <p:cNvSpPr/>
          <p:nvPr/>
        </p:nvSpPr>
        <p:spPr>
          <a:xfrm>
            <a:off x="5126162" y="2780854"/>
            <a:ext cx="1939677" cy="304800"/>
          </a:xfrm>
          <a:prstGeom prst="rect">
            <a:avLst/>
          </a:prstGeom>
          <a:noFill/>
          <a:ln/>
        </p:spPr>
        <p:txBody>
          <a:bodyPr wrap="none" lIns="25400" tIns="25400" rIns="25400" bIns="25400" rtlCol="0" anchor="t">
            <a:normAutofit/>
          </a:bodyPr>
          <a:lstStyle/>
          <a:p>
            <a:pPr algn="ctr" indent="0" marL="0">
              <a:buNone/>
            </a:pPr>
            <a:r>
              <a:rPr lang="en-US" sz="1800" b="1" dirty="0">
                <a:solidFill>
                  <a:srgbClr val="FFF200"/>
                </a:solidFill>
                <a:latin typeface="Arial" pitchFamily="34" charset="0"/>
                <a:ea typeface="Arial" pitchFamily="34" charset="-122"/>
                <a:cs typeface="Arial" pitchFamily="34" charset="-120"/>
              </a:rPr>
              <a:t>Task Formulation</a:t>
            </a:r>
            <a:endParaRPr lang="en-US" sz="1800" dirty="0"/>
          </a:p>
        </p:txBody>
      </p:sp>
      <p:sp>
        <p:nvSpPr>
          <p:cNvPr id="11" name="Shape 8"/>
          <p:cNvSpPr/>
          <p:nvPr/>
        </p:nvSpPr>
        <p:spPr>
          <a:xfrm>
            <a:off x="6086475" y="3180904"/>
            <a:ext cx="19050" cy="209550"/>
          </a:xfrm>
          <a:prstGeom prst="rect">
            <a:avLst/>
          </a:prstGeom>
          <a:solidFill>
            <a:srgbClr val="9BB5B4"/>
          </a:solidFill>
          <a:ln/>
        </p:spPr>
      </p:sp>
      <p:sp>
        <p:nvSpPr>
          <p:cNvPr id="12" name="Shape 9"/>
          <p:cNvSpPr/>
          <p:nvPr/>
        </p:nvSpPr>
        <p:spPr>
          <a:xfrm>
            <a:off x="2405583" y="3390454"/>
            <a:ext cx="7380833" cy="19050"/>
          </a:xfrm>
          <a:prstGeom prst="rect">
            <a:avLst/>
          </a:prstGeom>
          <a:solidFill>
            <a:srgbClr val="9BB5B4"/>
          </a:solidFill>
          <a:ln/>
        </p:spPr>
      </p:sp>
      <p:sp>
        <p:nvSpPr>
          <p:cNvPr id="13" name="Shape 10"/>
          <p:cNvSpPr/>
          <p:nvPr/>
        </p:nvSpPr>
        <p:spPr>
          <a:xfrm>
            <a:off x="2396058" y="3390454"/>
            <a:ext cx="19050" cy="323850"/>
          </a:xfrm>
          <a:prstGeom prst="rect">
            <a:avLst/>
          </a:prstGeom>
          <a:solidFill>
            <a:srgbClr val="9BB5B4"/>
          </a:solidFill>
          <a:ln/>
        </p:spPr>
      </p:sp>
      <p:sp>
        <p:nvSpPr>
          <p:cNvPr id="14" name="Shape 11"/>
          <p:cNvSpPr/>
          <p:nvPr/>
        </p:nvSpPr>
        <p:spPr>
          <a:xfrm>
            <a:off x="6086475" y="3390454"/>
            <a:ext cx="19050" cy="323850"/>
          </a:xfrm>
          <a:prstGeom prst="rect">
            <a:avLst/>
          </a:prstGeom>
          <a:solidFill>
            <a:srgbClr val="9BB5B4"/>
          </a:solidFill>
          <a:ln/>
        </p:spPr>
      </p:sp>
      <p:sp>
        <p:nvSpPr>
          <p:cNvPr id="15" name="Shape 12"/>
          <p:cNvSpPr/>
          <p:nvPr/>
        </p:nvSpPr>
        <p:spPr>
          <a:xfrm>
            <a:off x="9776817" y="3390454"/>
            <a:ext cx="19050" cy="323850"/>
          </a:xfrm>
          <a:prstGeom prst="rect">
            <a:avLst/>
          </a:prstGeom>
          <a:solidFill>
            <a:srgbClr val="9BB5B4"/>
          </a:solidFill>
          <a:ln/>
        </p:spPr>
      </p:sp>
      <p:sp>
        <p:nvSpPr>
          <p:cNvPr id="16" name="Shape 13"/>
          <p:cNvSpPr/>
          <p:nvPr/>
        </p:nvSpPr>
        <p:spPr>
          <a:xfrm>
            <a:off x="685800" y="3714304"/>
            <a:ext cx="3454375" cy="509587"/>
          </a:xfrm>
          <a:prstGeom prst="roundRect">
            <a:avLst>
              <a:gd name="adj" fmla="val 14953"/>
            </a:avLst>
          </a:prstGeom>
          <a:solidFill>
            <a:srgbClr val="EEF5F5"/>
          </a:solidFill>
          <a:ln w="19050">
            <a:solidFill>
              <a:srgbClr val="3A8587"/>
            </a:solidFill>
            <a:prstDash val="solid"/>
          </a:ln>
        </p:spPr>
      </p:sp>
      <p:sp>
        <p:nvSpPr>
          <p:cNvPr id="17" name="Text 14"/>
          <p:cNvSpPr/>
          <p:nvPr/>
        </p:nvSpPr>
        <p:spPr>
          <a:xfrm>
            <a:off x="767334" y="3857179"/>
            <a:ext cx="3291306" cy="261937"/>
          </a:xfrm>
          <a:prstGeom prst="rect">
            <a:avLst/>
          </a:prstGeom>
          <a:noFill/>
          <a:ln/>
        </p:spPr>
        <p:txBody>
          <a:bodyPr wrap="square" lIns="25400" tIns="25400" rIns="25400" bIns="25400" rtlCol="0" anchor="t">
            <a:normAutofit/>
          </a:bodyPr>
          <a:lstStyle/>
          <a:p>
            <a:pPr algn="ctr" indent="0" marL="0">
              <a:buNone/>
            </a:pPr>
            <a:r>
              <a:rPr lang="en-US" sz="1500" b="1" dirty="0">
                <a:solidFill>
                  <a:srgbClr val="265F61"/>
                </a:solidFill>
                <a:latin typeface="Arial" pitchFamily="34" charset="0"/>
                <a:ea typeface="Arial" pitchFamily="34" charset="-122"/>
                <a:cs typeface="Arial" pitchFamily="34" charset="-120"/>
              </a:rPr>
              <a:t>Classification type</a:t>
            </a:r>
            <a:endParaRPr lang="en-US" sz="1500" dirty="0"/>
          </a:p>
        </p:txBody>
      </p:sp>
      <p:sp>
        <p:nvSpPr>
          <p:cNvPr id="18" name="Shape 15"/>
          <p:cNvSpPr/>
          <p:nvPr/>
        </p:nvSpPr>
        <p:spPr>
          <a:xfrm>
            <a:off x="2403425" y="4223891"/>
            <a:ext cx="19050" cy="152400"/>
          </a:xfrm>
          <a:prstGeom prst="rect">
            <a:avLst/>
          </a:prstGeom>
          <a:solidFill>
            <a:srgbClr val="9BB5B4"/>
          </a:solidFill>
          <a:ln/>
        </p:spPr>
      </p:sp>
      <p:sp>
        <p:nvSpPr>
          <p:cNvPr id="19" name="Text 16"/>
          <p:cNvSpPr/>
          <p:nvPr/>
        </p:nvSpPr>
        <p:spPr>
          <a:xfrm>
            <a:off x="1916237" y="4376291"/>
            <a:ext cx="993428" cy="295275"/>
          </a:xfrm>
          <a:prstGeom prst="rect">
            <a:avLst/>
          </a:prstGeom>
          <a:noFill/>
          <a:ln/>
        </p:spPr>
        <p:txBody>
          <a:bodyPr wrap="square" lIns="25400" tIns="25400" rIns="25400" bIns="25400" rtlCol="0" anchor="t">
            <a:normAutofit/>
          </a:bodyPr>
          <a:lstStyle/>
          <a:p>
            <a:pPr algn="ctr" indent="0" marL="0">
              <a:lnSpc>
                <a:spcPct val="135000"/>
              </a:lnSpc>
              <a:buNone/>
            </a:pPr>
            <a:r>
              <a:rPr lang="en-US" sz="1500" dirty="0">
                <a:solidFill>
                  <a:srgbClr val="2B3A3A"/>
                </a:solidFill>
                <a:latin typeface="Arial" pitchFamily="34" charset="0"/>
                <a:ea typeface="Arial" pitchFamily="34" charset="-122"/>
                <a:cs typeface="Arial" pitchFamily="34" charset="-120"/>
              </a:rPr>
              <a:t>Binary</a:t>
            </a:r>
            <a:endParaRPr lang="en-US" sz="1500" dirty="0"/>
          </a:p>
        </p:txBody>
      </p:sp>
      <p:sp>
        <p:nvSpPr>
          <p:cNvPr id="20" name="Text 17"/>
          <p:cNvSpPr/>
          <p:nvPr/>
        </p:nvSpPr>
        <p:spPr>
          <a:xfrm>
            <a:off x="1916237" y="4738241"/>
            <a:ext cx="993428" cy="295275"/>
          </a:xfrm>
          <a:prstGeom prst="rect">
            <a:avLst/>
          </a:prstGeom>
          <a:noFill/>
          <a:ln/>
        </p:spPr>
        <p:txBody>
          <a:bodyPr wrap="square" lIns="25400" tIns="25400" rIns="25400" bIns="25400" rtlCol="0" anchor="t">
            <a:normAutofit/>
          </a:bodyPr>
          <a:lstStyle/>
          <a:p>
            <a:pPr algn="ctr" indent="0" marL="0">
              <a:lnSpc>
                <a:spcPct val="135000"/>
              </a:lnSpc>
              <a:buNone/>
            </a:pPr>
            <a:r>
              <a:rPr lang="en-US" sz="1500" dirty="0">
                <a:solidFill>
                  <a:srgbClr val="2B3A3A"/>
                </a:solidFill>
                <a:latin typeface="Arial" pitchFamily="34" charset="0"/>
                <a:ea typeface="Arial" pitchFamily="34" charset="-122"/>
                <a:cs typeface="Arial" pitchFamily="34" charset="-120"/>
              </a:rPr>
              <a:t>Multi-class</a:t>
            </a:r>
            <a:endParaRPr lang="en-US" sz="1500" dirty="0"/>
          </a:p>
        </p:txBody>
      </p:sp>
      <p:sp>
        <p:nvSpPr>
          <p:cNvPr id="21" name="Text 18"/>
          <p:cNvSpPr/>
          <p:nvPr/>
        </p:nvSpPr>
        <p:spPr>
          <a:xfrm>
            <a:off x="1916237" y="5100191"/>
            <a:ext cx="993428" cy="295275"/>
          </a:xfrm>
          <a:prstGeom prst="rect">
            <a:avLst/>
          </a:prstGeom>
          <a:noFill/>
          <a:ln/>
        </p:spPr>
        <p:txBody>
          <a:bodyPr wrap="square" lIns="25400" tIns="25400" rIns="25400" bIns="25400" rtlCol="0" anchor="t">
            <a:normAutofit/>
          </a:bodyPr>
          <a:lstStyle/>
          <a:p>
            <a:pPr algn="ctr" indent="0" marL="0">
              <a:lnSpc>
                <a:spcPct val="135000"/>
              </a:lnSpc>
              <a:buNone/>
            </a:pPr>
            <a:r>
              <a:rPr lang="en-US" sz="1500" dirty="0">
                <a:solidFill>
                  <a:srgbClr val="2B3A3A"/>
                </a:solidFill>
                <a:latin typeface="Arial" pitchFamily="34" charset="0"/>
                <a:ea typeface="Arial" pitchFamily="34" charset="-122"/>
                <a:cs typeface="Arial" pitchFamily="34" charset="-120"/>
              </a:rPr>
              <a:t>Multi-label</a:t>
            </a:r>
            <a:endParaRPr lang="en-US" sz="1500" dirty="0"/>
          </a:p>
        </p:txBody>
      </p:sp>
      <p:sp>
        <p:nvSpPr>
          <p:cNvPr id="22" name="Shape 19"/>
          <p:cNvSpPr/>
          <p:nvPr/>
        </p:nvSpPr>
        <p:spPr>
          <a:xfrm>
            <a:off x="4368775" y="3714304"/>
            <a:ext cx="3454450" cy="509587"/>
          </a:xfrm>
          <a:prstGeom prst="roundRect">
            <a:avLst>
              <a:gd name="adj" fmla="val 14953"/>
            </a:avLst>
          </a:prstGeom>
          <a:solidFill>
            <a:srgbClr val="EEF5F5"/>
          </a:solidFill>
          <a:ln w="19050">
            <a:solidFill>
              <a:srgbClr val="3A8587"/>
            </a:solidFill>
            <a:prstDash val="solid"/>
          </a:ln>
        </p:spPr>
      </p:sp>
      <p:sp>
        <p:nvSpPr>
          <p:cNvPr id="23" name="Text 20"/>
          <p:cNvSpPr/>
          <p:nvPr/>
        </p:nvSpPr>
        <p:spPr>
          <a:xfrm>
            <a:off x="4450308" y="3857179"/>
            <a:ext cx="3291383" cy="261937"/>
          </a:xfrm>
          <a:prstGeom prst="rect">
            <a:avLst/>
          </a:prstGeom>
          <a:noFill/>
          <a:ln/>
        </p:spPr>
        <p:txBody>
          <a:bodyPr wrap="square" lIns="25400" tIns="25400" rIns="25400" bIns="25400" rtlCol="0" anchor="t">
            <a:normAutofit/>
          </a:bodyPr>
          <a:lstStyle/>
          <a:p>
            <a:pPr algn="ctr" indent="0" marL="0">
              <a:buNone/>
            </a:pPr>
            <a:r>
              <a:rPr lang="en-US" sz="1500" b="1" dirty="0">
                <a:solidFill>
                  <a:srgbClr val="265F61"/>
                </a:solidFill>
                <a:latin typeface="Arial" pitchFamily="34" charset="0"/>
                <a:ea typeface="Arial" pitchFamily="34" charset="-122"/>
                <a:cs typeface="Arial" pitchFamily="34" charset="-120"/>
              </a:rPr>
              <a:t>Detection granularity</a:t>
            </a:r>
            <a:endParaRPr lang="en-US" sz="1500" dirty="0"/>
          </a:p>
        </p:txBody>
      </p:sp>
      <p:sp>
        <p:nvSpPr>
          <p:cNvPr id="24" name="Shape 21"/>
          <p:cNvSpPr/>
          <p:nvPr/>
        </p:nvSpPr>
        <p:spPr>
          <a:xfrm>
            <a:off x="6086475" y="4223891"/>
            <a:ext cx="19050" cy="152400"/>
          </a:xfrm>
          <a:prstGeom prst="rect">
            <a:avLst/>
          </a:prstGeom>
          <a:solidFill>
            <a:srgbClr val="9BB5B4"/>
          </a:solidFill>
          <a:ln/>
        </p:spPr>
      </p:sp>
      <p:sp>
        <p:nvSpPr>
          <p:cNvPr id="25" name="Text 22"/>
          <p:cNvSpPr/>
          <p:nvPr/>
        </p:nvSpPr>
        <p:spPr>
          <a:xfrm>
            <a:off x="5107763" y="4376291"/>
            <a:ext cx="1976400" cy="295275"/>
          </a:xfrm>
          <a:prstGeom prst="rect">
            <a:avLst/>
          </a:prstGeom>
          <a:noFill/>
          <a:ln/>
        </p:spPr>
        <p:txBody>
          <a:bodyPr wrap="square" lIns="25400" tIns="25400" rIns="25400" bIns="25400" rtlCol="0" anchor="t">
            <a:normAutofit/>
          </a:bodyPr>
          <a:lstStyle/>
          <a:p>
            <a:pPr algn="ctr" indent="0" marL="0">
              <a:lnSpc>
                <a:spcPct val="135000"/>
              </a:lnSpc>
              <a:buNone/>
            </a:pPr>
            <a:r>
              <a:rPr lang="en-US" sz="1500" dirty="0">
                <a:solidFill>
                  <a:srgbClr val="2B3A3A"/>
                </a:solidFill>
                <a:latin typeface="Arial" pitchFamily="34" charset="0"/>
                <a:ea typeface="Arial" pitchFamily="34" charset="-122"/>
                <a:cs typeface="Arial" pitchFamily="34" charset="-120"/>
              </a:rPr>
              <a:t>Document-level</a:t>
            </a:r>
            <a:endParaRPr lang="en-US" sz="1500" dirty="0"/>
          </a:p>
        </p:txBody>
      </p:sp>
      <p:sp>
        <p:nvSpPr>
          <p:cNvPr id="26" name="Text 23"/>
          <p:cNvSpPr/>
          <p:nvPr/>
        </p:nvSpPr>
        <p:spPr>
          <a:xfrm>
            <a:off x="5107763" y="4738241"/>
            <a:ext cx="1976400" cy="295275"/>
          </a:xfrm>
          <a:prstGeom prst="rect">
            <a:avLst/>
          </a:prstGeom>
          <a:noFill/>
          <a:ln/>
        </p:spPr>
        <p:txBody>
          <a:bodyPr wrap="square" lIns="25400" tIns="25400" rIns="25400" bIns="25400" rtlCol="0" anchor="t">
            <a:normAutofit/>
          </a:bodyPr>
          <a:lstStyle/>
          <a:p>
            <a:pPr algn="ctr" indent="0" marL="0">
              <a:lnSpc>
                <a:spcPct val="135000"/>
              </a:lnSpc>
              <a:buNone/>
            </a:pPr>
            <a:r>
              <a:rPr lang="en-US" sz="1500" dirty="0">
                <a:solidFill>
                  <a:srgbClr val="2B3A3A"/>
                </a:solidFill>
                <a:latin typeface="Arial" pitchFamily="34" charset="0"/>
                <a:ea typeface="Arial" pitchFamily="34" charset="-122"/>
                <a:cs typeface="Arial" pitchFamily="34" charset="-120"/>
              </a:rPr>
              <a:t>Sentence-level</a:t>
            </a:r>
            <a:endParaRPr lang="en-US" sz="1500" dirty="0"/>
          </a:p>
        </p:txBody>
      </p:sp>
      <p:sp>
        <p:nvSpPr>
          <p:cNvPr id="27" name="Text 24"/>
          <p:cNvSpPr/>
          <p:nvPr/>
        </p:nvSpPr>
        <p:spPr>
          <a:xfrm>
            <a:off x="5107763" y="5100191"/>
            <a:ext cx="1976400" cy="295275"/>
          </a:xfrm>
          <a:prstGeom prst="rect">
            <a:avLst/>
          </a:prstGeom>
          <a:noFill/>
          <a:ln/>
        </p:spPr>
        <p:txBody>
          <a:bodyPr wrap="square" lIns="25400" tIns="25400" rIns="25400" bIns="25400" rtlCol="0" anchor="t">
            <a:normAutofit/>
          </a:bodyPr>
          <a:lstStyle/>
          <a:p>
            <a:pPr algn="ctr" indent="0" marL="0">
              <a:lnSpc>
                <a:spcPct val="135000"/>
              </a:lnSpc>
              <a:buNone/>
            </a:pPr>
            <a:r>
              <a:rPr lang="en-US" sz="1500" dirty="0">
                <a:solidFill>
                  <a:srgbClr val="2B3A3A"/>
                </a:solidFill>
                <a:latin typeface="Arial" pitchFamily="34" charset="0"/>
                <a:ea typeface="Arial" pitchFamily="34" charset="-122"/>
                <a:cs typeface="Arial" pitchFamily="34" charset="-120"/>
              </a:rPr>
              <a:t>Span / Fragment level</a:t>
            </a:r>
            <a:endParaRPr lang="en-US" sz="1500" dirty="0"/>
          </a:p>
        </p:txBody>
      </p:sp>
      <p:sp>
        <p:nvSpPr>
          <p:cNvPr id="28" name="Shape 25"/>
          <p:cNvSpPr/>
          <p:nvPr/>
        </p:nvSpPr>
        <p:spPr>
          <a:xfrm>
            <a:off x="8051825" y="3714304"/>
            <a:ext cx="3454375" cy="509587"/>
          </a:xfrm>
          <a:prstGeom prst="roundRect">
            <a:avLst>
              <a:gd name="adj" fmla="val 14953"/>
            </a:avLst>
          </a:prstGeom>
          <a:solidFill>
            <a:srgbClr val="EEF5F5"/>
          </a:solidFill>
          <a:ln w="19050">
            <a:solidFill>
              <a:srgbClr val="3A8587"/>
            </a:solidFill>
            <a:prstDash val="solid"/>
          </a:ln>
        </p:spPr>
      </p:sp>
      <p:sp>
        <p:nvSpPr>
          <p:cNvPr id="29" name="Text 26"/>
          <p:cNvSpPr/>
          <p:nvPr/>
        </p:nvSpPr>
        <p:spPr>
          <a:xfrm>
            <a:off x="8133359" y="3857179"/>
            <a:ext cx="3291306" cy="261937"/>
          </a:xfrm>
          <a:prstGeom prst="rect">
            <a:avLst/>
          </a:prstGeom>
          <a:noFill/>
          <a:ln/>
        </p:spPr>
        <p:txBody>
          <a:bodyPr wrap="square" lIns="25400" tIns="25400" rIns="25400" bIns="25400" rtlCol="0" anchor="t">
            <a:normAutofit/>
          </a:bodyPr>
          <a:lstStyle/>
          <a:p>
            <a:pPr algn="ctr" indent="0" marL="0">
              <a:buNone/>
            </a:pPr>
            <a:r>
              <a:rPr lang="en-US" sz="1500" b="1" dirty="0">
                <a:solidFill>
                  <a:srgbClr val="265F61"/>
                </a:solidFill>
                <a:latin typeface="Arial" pitchFamily="34" charset="0"/>
                <a:ea typeface="Arial" pitchFamily="34" charset="-122"/>
                <a:cs typeface="Arial" pitchFamily="34" charset="-120"/>
              </a:rPr>
              <a:t>Evaluation</a:t>
            </a:r>
            <a:endParaRPr lang="en-US" sz="1500" dirty="0"/>
          </a:p>
        </p:txBody>
      </p:sp>
      <p:sp>
        <p:nvSpPr>
          <p:cNvPr id="30" name="Shape 27"/>
          <p:cNvSpPr/>
          <p:nvPr/>
        </p:nvSpPr>
        <p:spPr>
          <a:xfrm>
            <a:off x="9769450" y="4223891"/>
            <a:ext cx="19050" cy="152400"/>
          </a:xfrm>
          <a:prstGeom prst="rect">
            <a:avLst/>
          </a:prstGeom>
          <a:solidFill>
            <a:srgbClr val="9BB5B4"/>
          </a:solidFill>
          <a:ln/>
        </p:spPr>
      </p:sp>
      <p:sp>
        <p:nvSpPr>
          <p:cNvPr id="31" name="Text 28"/>
          <p:cNvSpPr/>
          <p:nvPr/>
        </p:nvSpPr>
        <p:spPr>
          <a:xfrm>
            <a:off x="8666038" y="4376291"/>
            <a:ext cx="2225948" cy="526703"/>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Standard metrics (Precision, Recall, F1)</a:t>
            </a:r>
            <a:endParaRPr lang="en-US" sz="1425" dirty="0"/>
          </a:p>
        </p:txBody>
      </p:sp>
      <p:sp>
        <p:nvSpPr>
          <p:cNvPr id="32" name="Text 29"/>
          <p:cNvSpPr/>
          <p:nvPr/>
        </p:nvSpPr>
        <p:spPr>
          <a:xfrm>
            <a:off x="8666038" y="4969669"/>
            <a:ext cx="2225948" cy="526703"/>
          </a:xfrm>
          <a:prstGeom prst="rect">
            <a:avLst/>
          </a:prstGeom>
          <a:noFill/>
          <a:ln/>
        </p:spPr>
        <p:txBody>
          <a:bodyPr wrap="square" lIns="25400" tIns="25400" rIns="25400" bIns="25400" rtlCol="0" anchor="t">
            <a:normAutofit/>
          </a:bodyPr>
          <a:lstStyle/>
          <a:p>
            <a:pPr algn="ctr" indent="0" marL="0">
              <a:lnSpc>
                <a:spcPct val="135000"/>
              </a:lnSpc>
              <a:buNone/>
            </a:pPr>
            <a:r>
              <a:rPr lang="en-US" sz="1425" dirty="0">
                <a:solidFill>
                  <a:srgbClr val="2B3A3A"/>
                </a:solidFill>
                <a:latin typeface="Arial" pitchFamily="34" charset="0"/>
                <a:ea typeface="Arial" pitchFamily="34" charset="-122"/>
                <a:cs typeface="Arial" pitchFamily="34" charset="-120"/>
              </a:rPr>
              <a:t>Reproducibility (code / dataset availability)</a:t>
            </a:r>
            <a:endParaRPr lang="en-US" sz="1425"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2000" cy="990600"/>
          </a:xfrm>
          <a:prstGeom prst="rect">
            <a:avLst/>
          </a:prstGeom>
          <a:gradFill rotWithShape="1">
            <a:gsLst>
              <a:gs pos="0">
                <a:srgbClr val="265F61">
                  <a:alpha val="100000"/>
                </a:srgbClr>
              </a:gs>
              <a:gs pos="100000">
                <a:srgbClr val="3A8587">
                  <a:alpha val="100000"/>
                </a:srgbClr>
              </a:gs>
            </a:gsLst>
            <a:lin ang="2700000" scaled="0"/>
          </a:gradFill>
          <a:ln/>
        </p:spPr>
      </p:sp>
      <p:sp>
        <p:nvSpPr>
          <p:cNvPr id="3" name="Shape 1"/>
          <p:cNvSpPr/>
          <p:nvPr/>
        </p:nvSpPr>
        <p:spPr>
          <a:xfrm>
            <a:off x="0" y="952500"/>
            <a:ext cx="12192000" cy="38100"/>
          </a:xfrm>
          <a:prstGeom prst="rect">
            <a:avLst/>
          </a:prstGeom>
          <a:solidFill>
            <a:srgbClr val="FFF200"/>
          </a:solidFill>
          <a:ln/>
        </p:spPr>
      </p:sp>
      <p:sp>
        <p:nvSpPr>
          <p:cNvPr id="4" name="Shape 2"/>
          <p:cNvSpPr/>
          <p:nvPr/>
        </p:nvSpPr>
        <p:spPr>
          <a:xfrm>
            <a:off x="419100" y="142875"/>
            <a:ext cx="666750" cy="666750"/>
          </a:xfrm>
          <a:prstGeom prst="roundRect">
            <a:avLst>
              <a:gd name="adj" fmla="val 11429"/>
            </a:avLst>
          </a:prstGeom>
          <a:solidFill>
            <a:srgbClr val="FFFFFF"/>
          </a:solidFill>
          <a:ln/>
        </p:spPr>
      </p:sp>
      <p:pic>
        <p:nvPicPr>
          <p:cNvPr id="5" name="Image 0" descr="preencoded.png">    </p:cNvPr>
          <p:cNvPicPr>
            <a:picLocks noChangeAspect="1"/>
          </p:cNvPicPr>
          <p:nvPr/>
        </p:nvPicPr>
        <p:blipFill>
          <a:blip r:embed="rId1"/>
          <a:srcRect l="0" r="0" t="0" b="0"/>
          <a:stretch/>
        </p:blipFill>
        <p:spPr>
          <a:xfrm>
            <a:off x="485775" y="209550"/>
            <a:ext cx="533400" cy="533400"/>
          </a:xfrm>
          <a:prstGeom prst="rect">
            <a:avLst/>
          </a:prstGeom>
        </p:spPr>
      </p:pic>
      <p:sp>
        <p:nvSpPr>
          <p:cNvPr id="6" name="Text 3"/>
          <p:cNvSpPr/>
          <p:nvPr/>
        </p:nvSpPr>
        <p:spPr>
          <a:xfrm>
            <a:off x="1257300" y="307181"/>
            <a:ext cx="10392534" cy="376238"/>
          </a:xfrm>
          <a:prstGeom prst="rect">
            <a:avLst/>
          </a:prstGeom>
          <a:noFill/>
          <a:ln/>
          <a:effectLst>
            <a:outerShdw sx="100000" sy="100000" kx="0" ky="0" algn="bl" rotWithShape="0" blurRad="19050" dist="9525" dir="5400000">
              <a:srgbClr val="000000">
                <a:alpha val="28000"/>
              </a:srgbClr>
            </a:outerShdw>
          </a:effectLst>
        </p:spPr>
        <p:txBody>
          <a:bodyPr wrap="square" lIns="25400" tIns="25400" rIns="25400" bIns="25400" rtlCol="0" anchor="t">
            <a:normAutofit/>
          </a:bodyPr>
          <a:lstStyle/>
          <a:p>
            <a:pPr algn="l" indent="0" marL="0">
              <a:buNone/>
            </a:pPr>
            <a:r>
              <a:rPr lang="en-US" sz="2250" b="1" dirty="0">
                <a:solidFill>
                  <a:srgbClr val="FFF200"/>
                </a:solidFill>
                <a:latin typeface="Arial" pitchFamily="34" charset="0"/>
                <a:ea typeface="Arial" pitchFamily="34" charset="-122"/>
                <a:cs typeface="Arial" pitchFamily="34" charset="-120"/>
              </a:rPr>
              <a:t>Key Findings </a:t>
            </a:r>
            <a:pPr algn="l" indent="0" marL="0">
              <a:buNone/>
            </a:pPr>
            <a:r>
              <a:rPr lang="en-US" sz="1350" b="1" dirty="0">
                <a:solidFill>
                  <a:srgbClr val="D8F1F0"/>
                </a:solidFill>
                <a:latin typeface="Arial" pitchFamily="34" charset="0"/>
                <a:ea typeface="Arial" pitchFamily="34" charset="-122"/>
                <a:cs typeface="Arial" pitchFamily="34" charset="-120"/>
              </a:rPr>
              <a:t>(1 of 2)</a:t>
            </a:r>
            <a:endParaRPr lang="en-US" sz="2250" dirty="0"/>
          </a:p>
        </p:txBody>
      </p:sp>
      <p:sp>
        <p:nvSpPr>
          <p:cNvPr id="7" name="Text 4"/>
          <p:cNvSpPr/>
          <p:nvPr/>
        </p:nvSpPr>
        <p:spPr>
          <a:xfrm>
            <a:off x="10800308" y="397669"/>
            <a:ext cx="972592" cy="195263"/>
          </a:xfrm>
          <a:prstGeom prst="rect">
            <a:avLst/>
          </a:prstGeom>
          <a:noFill/>
          <a:ln/>
        </p:spPr>
        <p:txBody>
          <a:bodyPr wrap="square" lIns="25400" tIns="25400" rIns="25400" bIns="25400" rtlCol="0" anchor="t">
            <a:normAutofit/>
          </a:bodyPr>
          <a:lstStyle/>
          <a:p>
            <a:pPr algn="r" indent="0" marL="0">
              <a:buNone/>
            </a:pPr>
            <a:r>
              <a:rPr lang="en-US" sz="1050" b="1" dirty="0">
                <a:solidFill>
                  <a:srgbClr val="E4F4F3"/>
                </a:solidFill>
                <a:latin typeface="Arial" pitchFamily="34" charset="0"/>
                <a:ea typeface="Arial" pitchFamily="34" charset="-122"/>
                <a:cs typeface="Arial" pitchFamily="34" charset="-120"/>
              </a:rPr>
              <a:t>AIMedia 2026</a:t>
            </a:r>
            <a:endParaRPr lang="en-US" sz="1050" dirty="0"/>
          </a:p>
        </p:txBody>
      </p:sp>
      <p:sp>
        <p:nvSpPr>
          <p:cNvPr id="8" name="Shape 5"/>
          <p:cNvSpPr/>
          <p:nvPr/>
        </p:nvSpPr>
        <p:spPr>
          <a:xfrm>
            <a:off x="571500" y="1409700"/>
            <a:ext cx="11049000" cy="2343150"/>
          </a:xfrm>
          <a:prstGeom prst="roundRect">
            <a:avLst>
              <a:gd name="adj" fmla="val 4065"/>
            </a:avLst>
          </a:prstGeom>
          <a:solidFill>
            <a:srgbClr val="F3F8F8"/>
          </a:solidFill>
          <a:ln/>
        </p:spPr>
      </p:sp>
      <p:sp>
        <p:nvSpPr>
          <p:cNvPr id="9" name="Shape 6"/>
          <p:cNvSpPr/>
          <p:nvPr/>
        </p:nvSpPr>
        <p:spPr>
          <a:xfrm>
            <a:off x="571500" y="1409700"/>
            <a:ext cx="76200" cy="2343150"/>
          </a:xfrm>
          <a:prstGeom prst="rect">
            <a:avLst/>
          </a:prstGeom>
          <a:solidFill>
            <a:srgbClr val="CF3327"/>
          </a:solidFill>
          <a:ln/>
        </p:spPr>
      </p:sp>
      <p:sp>
        <p:nvSpPr>
          <p:cNvPr id="10" name="Text 7"/>
          <p:cNvSpPr/>
          <p:nvPr/>
        </p:nvSpPr>
        <p:spPr>
          <a:xfrm>
            <a:off x="919163" y="2078831"/>
            <a:ext cx="1990725" cy="781050"/>
          </a:xfrm>
          <a:prstGeom prst="rect">
            <a:avLst/>
          </a:prstGeom>
          <a:noFill/>
          <a:ln/>
        </p:spPr>
        <p:txBody>
          <a:bodyPr wrap="square" lIns="25400" tIns="25400" rIns="25400" bIns="25400" rtlCol="0" anchor="t">
            <a:normAutofit/>
          </a:bodyPr>
          <a:lstStyle/>
          <a:p>
            <a:pPr algn="ctr" indent="0" marL="0">
              <a:lnSpc>
                <a:spcPct val="100000"/>
              </a:lnSpc>
              <a:buNone/>
            </a:pPr>
            <a:r>
              <a:rPr lang="en-US" sz="5850" b="1" dirty="0">
                <a:solidFill>
                  <a:srgbClr val="CF3327"/>
                </a:solidFill>
                <a:latin typeface="Arial" pitchFamily="34" charset="0"/>
                <a:ea typeface="Arial" pitchFamily="34" charset="-122"/>
                <a:cs typeface="Arial" pitchFamily="34" charset="-120"/>
              </a:rPr>
              <a:t>13%</a:t>
            </a:r>
            <a:endParaRPr lang="en-US" sz="5850" dirty="0"/>
          </a:p>
        </p:txBody>
      </p:sp>
      <p:sp>
        <p:nvSpPr>
          <p:cNvPr id="11" name="Text 8"/>
          <p:cNvSpPr/>
          <p:nvPr/>
        </p:nvSpPr>
        <p:spPr>
          <a:xfrm>
            <a:off x="919163" y="2878931"/>
            <a:ext cx="1990725" cy="242888"/>
          </a:xfrm>
          <a:prstGeom prst="rect">
            <a:avLst/>
          </a:prstGeom>
          <a:noFill/>
          <a:ln/>
        </p:spPr>
        <p:txBody>
          <a:bodyPr wrap="square" lIns="25400" tIns="25400" rIns="25400" bIns="25400" rtlCol="0" anchor="t">
            <a:normAutofit/>
          </a:bodyPr>
          <a:lstStyle/>
          <a:p>
            <a:pPr algn="ctr" indent="0" marL="0">
              <a:buNone/>
            </a:pPr>
            <a:r>
              <a:rPr lang="en-US" sz="1350" dirty="0">
                <a:solidFill>
                  <a:srgbClr val="3C4A4A"/>
                </a:solidFill>
                <a:latin typeface="Arial" pitchFamily="34" charset="0"/>
                <a:ea typeface="Arial" pitchFamily="34" charset="-122"/>
                <a:cs typeface="Arial" pitchFamily="34" charset="-120"/>
              </a:rPr>
              <a:t>use LLMs (n=8)</a:t>
            </a:r>
            <a:endParaRPr lang="en-US" sz="1350" dirty="0"/>
          </a:p>
        </p:txBody>
      </p:sp>
      <p:sp>
        <p:nvSpPr>
          <p:cNvPr id="12" name="Text 9"/>
          <p:cNvSpPr/>
          <p:nvPr/>
        </p:nvSpPr>
        <p:spPr>
          <a:xfrm>
            <a:off x="3124200" y="1890713"/>
            <a:ext cx="8947785" cy="338138"/>
          </a:xfrm>
          <a:prstGeom prst="rect">
            <a:avLst/>
          </a:prstGeom>
          <a:noFill/>
          <a:ln/>
        </p:spPr>
        <p:txBody>
          <a:bodyPr wrap="square" lIns="25400" tIns="25400" rIns="25400" bIns="25400" rtlCol="0" anchor="t">
            <a:normAutofit/>
          </a:bodyPr>
          <a:lstStyle/>
          <a:p>
            <a:pPr algn="l" indent="0" marL="0">
              <a:buNone/>
            </a:pPr>
            <a:r>
              <a:rPr lang="en-US" sz="2025" b="1" dirty="0">
                <a:solidFill>
                  <a:srgbClr val="265F61"/>
                </a:solidFill>
                <a:latin typeface="Arial" pitchFamily="34" charset="0"/>
                <a:ea typeface="Arial" pitchFamily="34" charset="-122"/>
                <a:cs typeface="Arial" pitchFamily="34" charset="-120"/>
              </a:rPr>
              <a:t>Finding I — Methodological lag</a:t>
            </a:r>
            <a:endParaRPr lang="en-US" sz="2025" dirty="0"/>
          </a:p>
        </p:txBody>
      </p:sp>
      <p:sp>
        <p:nvSpPr>
          <p:cNvPr id="13" name="Text 10"/>
          <p:cNvSpPr/>
          <p:nvPr/>
        </p:nvSpPr>
        <p:spPr>
          <a:xfrm>
            <a:off x="3124200" y="2286000"/>
            <a:ext cx="8378381" cy="1023938"/>
          </a:xfrm>
          <a:prstGeom prst="rect">
            <a:avLst/>
          </a:prstGeom>
          <a:noFill/>
          <a:ln/>
        </p:spPr>
        <p:txBody>
          <a:bodyPr wrap="square" lIns="25400" tIns="25400" rIns="25400" bIns="25400" rtlCol="0" anchor="t">
            <a:normAutofit/>
          </a:bodyPr>
          <a:lstStyle/>
          <a:p>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LLMs appear in only 13% of the corpus, all from 2023 on. The field is still dominated by BERT-family transformers (n=23) and classical models (LR n=14, SVM n=12). Detection risks </a:t>
            </a:r>
            <a:pPr algn="l" indent="0" marL="0">
              <a:lnSpc>
                <a:spcPct val="150000"/>
              </a:lnSpc>
              <a:buNone/>
            </a:pPr>
            <a:r>
              <a:rPr lang="en-US" sz="1725" b="1" dirty="0">
                <a:solidFill>
                  <a:srgbClr val="1F2D2D"/>
                </a:solidFill>
                <a:latin typeface="Arial" pitchFamily="34" charset="0"/>
                <a:ea typeface="Arial" pitchFamily="34" charset="-122"/>
                <a:cs typeface="Arial" pitchFamily="34" charset="-120"/>
              </a:rPr>
              <a:t>obsolescence </a:t>
            </a:r>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as the threat modernizes.</a:t>
            </a:r>
            <a:endParaRPr lang="en-US" sz="1725" dirty="0"/>
          </a:p>
        </p:txBody>
      </p:sp>
      <p:sp>
        <p:nvSpPr>
          <p:cNvPr id="14" name="Shape 11"/>
          <p:cNvSpPr/>
          <p:nvPr/>
        </p:nvSpPr>
        <p:spPr>
          <a:xfrm>
            <a:off x="571500" y="4095750"/>
            <a:ext cx="11049000" cy="2343150"/>
          </a:xfrm>
          <a:prstGeom prst="roundRect">
            <a:avLst>
              <a:gd name="adj" fmla="val 4065"/>
            </a:avLst>
          </a:prstGeom>
          <a:solidFill>
            <a:srgbClr val="F3F8F8"/>
          </a:solidFill>
          <a:ln/>
        </p:spPr>
      </p:sp>
      <p:sp>
        <p:nvSpPr>
          <p:cNvPr id="15" name="Shape 12"/>
          <p:cNvSpPr/>
          <p:nvPr/>
        </p:nvSpPr>
        <p:spPr>
          <a:xfrm>
            <a:off x="571500" y="4095750"/>
            <a:ext cx="76200" cy="2343150"/>
          </a:xfrm>
          <a:prstGeom prst="rect">
            <a:avLst/>
          </a:prstGeom>
          <a:solidFill>
            <a:srgbClr val="CF3327"/>
          </a:solidFill>
          <a:ln/>
        </p:spPr>
      </p:sp>
      <p:sp>
        <p:nvSpPr>
          <p:cNvPr id="16" name="Text 13"/>
          <p:cNvSpPr/>
          <p:nvPr/>
        </p:nvSpPr>
        <p:spPr>
          <a:xfrm>
            <a:off x="919163" y="4764881"/>
            <a:ext cx="1990725" cy="781050"/>
          </a:xfrm>
          <a:prstGeom prst="rect">
            <a:avLst/>
          </a:prstGeom>
          <a:noFill/>
          <a:ln/>
        </p:spPr>
        <p:txBody>
          <a:bodyPr wrap="square" lIns="25400" tIns="25400" rIns="25400" bIns="25400" rtlCol="0" anchor="t">
            <a:normAutofit/>
          </a:bodyPr>
          <a:lstStyle/>
          <a:p>
            <a:pPr algn="ctr" indent="0" marL="0">
              <a:lnSpc>
                <a:spcPct val="100000"/>
              </a:lnSpc>
              <a:buNone/>
            </a:pPr>
            <a:r>
              <a:rPr lang="en-US" sz="5850" b="1" dirty="0">
                <a:solidFill>
                  <a:srgbClr val="CF3327"/>
                </a:solidFill>
                <a:latin typeface="Arial" pitchFamily="34" charset="0"/>
                <a:ea typeface="Arial" pitchFamily="34" charset="-122"/>
                <a:cs typeface="Arial" pitchFamily="34" charset="-120"/>
              </a:rPr>
              <a:t>84%</a:t>
            </a:r>
            <a:endParaRPr lang="en-US" sz="5850" dirty="0"/>
          </a:p>
        </p:txBody>
      </p:sp>
      <p:sp>
        <p:nvSpPr>
          <p:cNvPr id="17" name="Text 14"/>
          <p:cNvSpPr/>
          <p:nvPr/>
        </p:nvSpPr>
        <p:spPr>
          <a:xfrm>
            <a:off x="919163" y="5564981"/>
            <a:ext cx="1990725" cy="242888"/>
          </a:xfrm>
          <a:prstGeom prst="rect">
            <a:avLst/>
          </a:prstGeom>
          <a:noFill/>
          <a:ln/>
        </p:spPr>
        <p:txBody>
          <a:bodyPr wrap="square" lIns="25400" tIns="25400" rIns="25400" bIns="25400" rtlCol="0" anchor="t">
            <a:normAutofit/>
          </a:bodyPr>
          <a:lstStyle/>
          <a:p>
            <a:pPr algn="ctr" indent="0" marL="0">
              <a:buNone/>
            </a:pPr>
            <a:r>
              <a:rPr lang="en-US" sz="1350" dirty="0">
                <a:solidFill>
                  <a:srgbClr val="3C4A4A"/>
                </a:solidFill>
                <a:latin typeface="Arial" pitchFamily="34" charset="0"/>
                <a:ea typeface="Arial" pitchFamily="34" charset="-122"/>
                <a:cs typeface="Arial" pitchFamily="34" charset="-120"/>
              </a:rPr>
              <a:t>datasets used once</a:t>
            </a:r>
            <a:endParaRPr lang="en-US" sz="1350" dirty="0"/>
          </a:p>
        </p:txBody>
      </p:sp>
      <p:sp>
        <p:nvSpPr>
          <p:cNvPr id="18" name="Text 15"/>
          <p:cNvSpPr/>
          <p:nvPr/>
        </p:nvSpPr>
        <p:spPr>
          <a:xfrm>
            <a:off x="3124200" y="4576763"/>
            <a:ext cx="8947785" cy="338138"/>
          </a:xfrm>
          <a:prstGeom prst="rect">
            <a:avLst/>
          </a:prstGeom>
          <a:noFill/>
          <a:ln/>
        </p:spPr>
        <p:txBody>
          <a:bodyPr wrap="square" lIns="25400" tIns="25400" rIns="25400" bIns="25400" rtlCol="0" anchor="t">
            <a:normAutofit/>
          </a:bodyPr>
          <a:lstStyle/>
          <a:p>
            <a:pPr algn="l" indent="0" marL="0">
              <a:buNone/>
            </a:pPr>
            <a:r>
              <a:rPr lang="en-US" sz="2025" b="1" dirty="0">
                <a:solidFill>
                  <a:srgbClr val="265F61"/>
                </a:solidFill>
                <a:latin typeface="Arial" pitchFamily="34" charset="0"/>
                <a:ea typeface="Arial" pitchFamily="34" charset="-122"/>
                <a:cs typeface="Arial" pitchFamily="34" charset="-120"/>
              </a:rPr>
              <a:t>Finding II — Proxy tension</a:t>
            </a:r>
            <a:endParaRPr lang="en-US" sz="2025" dirty="0"/>
          </a:p>
        </p:txBody>
      </p:sp>
      <p:sp>
        <p:nvSpPr>
          <p:cNvPr id="19" name="Text 16"/>
          <p:cNvSpPr/>
          <p:nvPr/>
        </p:nvSpPr>
        <p:spPr>
          <a:xfrm>
            <a:off x="3124200" y="4972050"/>
            <a:ext cx="8378381" cy="1023938"/>
          </a:xfrm>
          <a:prstGeom prst="rect">
            <a:avLst/>
          </a:prstGeom>
          <a:noFill/>
          <a:ln/>
        </p:spPr>
        <p:txBody>
          <a:bodyPr wrap="square" lIns="25400" tIns="25400" rIns="25400" bIns="25400" rtlCol="0" anchor="t">
            <a:normAutofit/>
          </a:bodyPr>
          <a:lstStyle/>
          <a:p>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Of 51 datasets, 84% were used by a single study. The two most reused (PTC-SemEval20, Qprop) are built from </a:t>
            </a:r>
            <a:pPr algn="l" indent="0" marL="0">
              <a:lnSpc>
                <a:spcPct val="150000"/>
              </a:lnSpc>
              <a:buNone/>
            </a:pPr>
            <a:r>
              <a:rPr lang="en-US" sz="1725" b="1" dirty="0">
                <a:solidFill>
                  <a:srgbClr val="1F2D2D"/>
                </a:solidFill>
                <a:latin typeface="Arial" pitchFamily="34" charset="0"/>
                <a:ea typeface="Arial" pitchFamily="34" charset="-122"/>
                <a:cs typeface="Arial" pitchFamily="34" charset="-120"/>
              </a:rPr>
              <a:t>news articles, not social-media posts </a:t>
            </a:r>
            <a:pPr algn="l" indent="0" marL="0">
              <a:lnSpc>
                <a:spcPct val="150000"/>
              </a:lnSpc>
              <a:buNone/>
            </a:pPr>
            <a:r>
              <a:rPr lang="en-US" sz="1725" dirty="0">
                <a:solidFill>
                  <a:srgbClr val="1F2D2D"/>
                </a:solidFill>
                <a:latin typeface="Arial" pitchFamily="34" charset="0"/>
                <a:ea typeface="Arial" pitchFamily="34" charset="-122"/>
                <a:cs typeface="Arial" pitchFamily="34" charset="-120"/>
              </a:rPr>
              <a:t>— undermining external validity and deployment fairness.</a:t>
            </a:r>
            <a:endParaRPr lang="en-US" sz="1725"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2026-07-01T08:36:18Z</dcterms:created>
  <dcterms:modified xsi:type="dcterms:W3CDTF">2026-07-01T08:36:18Z</dcterms:modified>
</cp:coreProperties>
</file>